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3"/>
  </p:sldMasterIdLst>
  <p:notesMasterIdLst>
    <p:notesMasterId r:id="rId38"/>
  </p:notesMasterIdLst>
  <p:sldIdLst>
    <p:sldId id="270" r:id="rId4"/>
    <p:sldId id="342" r:id="rId5"/>
    <p:sldId id="285" r:id="rId6"/>
    <p:sldId id="407" r:id="rId7"/>
    <p:sldId id="272" r:id="rId8"/>
    <p:sldId id="290" r:id="rId9"/>
    <p:sldId id="296" r:id="rId10"/>
    <p:sldId id="295" r:id="rId11"/>
    <p:sldId id="297" r:id="rId12"/>
    <p:sldId id="299" r:id="rId13"/>
    <p:sldId id="300" r:id="rId14"/>
    <p:sldId id="301" r:id="rId15"/>
    <p:sldId id="298" r:id="rId16"/>
    <p:sldId id="302" r:id="rId17"/>
    <p:sldId id="304" r:id="rId18"/>
    <p:sldId id="408" r:id="rId19"/>
    <p:sldId id="409" r:id="rId20"/>
    <p:sldId id="303" r:id="rId21"/>
    <p:sldId id="336" r:id="rId22"/>
    <p:sldId id="348" r:id="rId23"/>
    <p:sldId id="368" r:id="rId24"/>
    <p:sldId id="305" r:id="rId25"/>
    <p:sldId id="312" r:id="rId26"/>
    <p:sldId id="311" r:id="rId27"/>
    <p:sldId id="309" r:id="rId28"/>
    <p:sldId id="310" r:id="rId29"/>
    <p:sldId id="307" r:id="rId30"/>
    <p:sldId id="340" r:id="rId31"/>
    <p:sldId id="341" r:id="rId32"/>
    <p:sldId id="339" r:id="rId33"/>
    <p:sldId id="318" r:id="rId34"/>
    <p:sldId id="319" r:id="rId35"/>
    <p:sldId id="320" r:id="rId36"/>
    <p:sldId id="322" r:id="rId37"/>
  </p:sldIdLst>
  <p:sldSz cx="9144000" cy="6858000" type="screen4x3"/>
  <p:notesSz cx="6858000" cy="931386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4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hurman, James" initials="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24" autoAdjust="0"/>
    <p:restoredTop sz="96329" autoAdjust="0"/>
  </p:normalViewPr>
  <p:slideViewPr>
    <p:cSldViewPr>
      <p:cViewPr varScale="1">
        <p:scale>
          <a:sx n="100" d="100"/>
          <a:sy n="100" d="100"/>
        </p:scale>
        <p:origin x="2069" y="2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77484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 varScale="1">
      <p:scale>
        <a:sx n="1" d="1"/>
        <a:sy n="1" d="1"/>
      </p:scale>
      <p:origin x="0" y="-4170"/>
    </p:cViewPr>
  </p:sorterViewPr>
  <p:notesViewPr>
    <p:cSldViewPr>
      <p:cViewPr>
        <p:scale>
          <a:sx n="120" d="100"/>
          <a:sy n="120" d="100"/>
        </p:scale>
        <p:origin x="-678" y="-72"/>
      </p:cViewPr>
      <p:guideLst>
        <p:guide orient="horz" pos="2934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commentAuthors" Target="commentAuthors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theme" Target="theme/theme1.xml"/><Relationship Id="rId7" Type="http://schemas.openxmlformats.org/officeDocument/2006/relationships/slide" Target="slides/slide4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tableStyles" Target="tableStyle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1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D07FAD8-BDAC-4C1A-B8E6-D7B40D5777F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2421" cy="466012"/>
          </a:xfrm>
          <a:prstGeom prst="rect">
            <a:avLst/>
          </a:prstGeom>
        </p:spPr>
        <p:txBody>
          <a:bodyPr vert="horz" lIns="92616" tIns="46309" rIns="92616" bIns="46309" rtlCol="0"/>
          <a:lstStyle>
            <a:lvl1pPr algn="l" eaLnBrk="1" hangingPunct="1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F18BFD-1EC2-4DEF-BCE5-1F4A3A2B221B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027" y="0"/>
            <a:ext cx="2972421" cy="466012"/>
          </a:xfrm>
          <a:prstGeom prst="rect">
            <a:avLst/>
          </a:prstGeom>
        </p:spPr>
        <p:txBody>
          <a:bodyPr vert="horz" lIns="92616" tIns="46309" rIns="92616" bIns="46309" rtlCol="0"/>
          <a:lstStyle>
            <a:lvl1pPr algn="r" eaLnBrk="1" hangingPunct="1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E3345C44-415B-4F88-B55E-00171EB4894F}" type="datetimeFigureOut">
              <a:rPr lang="en-US"/>
              <a:pPr>
                <a:defRPr/>
              </a:pPr>
              <a:t>2/1/2025</a:t>
            </a:fld>
            <a:endParaRPr lang="en-US" dirty="0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E6EE2485-B4BC-4D53-AB4B-292D7652683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700088"/>
            <a:ext cx="4654550" cy="3492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616" tIns="46309" rIns="92616" bIns="46309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AD49ED77-ED4E-442C-BAA5-EC7DFA45BB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6421" y="4424721"/>
            <a:ext cx="5485158" cy="4190921"/>
          </a:xfrm>
          <a:prstGeom prst="rect">
            <a:avLst/>
          </a:prstGeom>
        </p:spPr>
        <p:txBody>
          <a:bodyPr vert="horz" lIns="92616" tIns="46309" rIns="92616" bIns="46309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123F31-609D-4A4E-B8FB-D820FA3EF05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1" y="8846261"/>
            <a:ext cx="2972421" cy="466012"/>
          </a:xfrm>
          <a:prstGeom prst="rect">
            <a:avLst/>
          </a:prstGeom>
        </p:spPr>
        <p:txBody>
          <a:bodyPr vert="horz" lIns="92616" tIns="46309" rIns="92616" bIns="46309" rtlCol="0" anchor="b"/>
          <a:lstStyle>
            <a:lvl1pPr algn="l" eaLnBrk="1" hangingPunct="1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292D13-F3FF-4175-AF75-CE3F6D13CF2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027" y="8846261"/>
            <a:ext cx="2972421" cy="466012"/>
          </a:xfrm>
          <a:prstGeom prst="rect">
            <a:avLst/>
          </a:prstGeom>
        </p:spPr>
        <p:txBody>
          <a:bodyPr vert="horz" wrap="square" lIns="92616" tIns="46309" rIns="92616" bIns="4630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/>
            </a:lvl1pPr>
          </a:lstStyle>
          <a:p>
            <a:pPr>
              <a:defRPr/>
            </a:pPr>
            <a:fld id="{1036F3BC-DAA5-457A-91E3-313F2822CEF8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>
            <a:extLst>
              <a:ext uri="{FF2B5EF4-FFF2-40B4-BE49-F238E27FC236}">
                <a16:creationId xmlns:a16="http://schemas.microsoft.com/office/drawing/2014/main" id="{A1AC5E6E-07A2-433B-BC9F-CB252067F81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Notes Placeholder 2">
            <a:extLst>
              <a:ext uri="{FF2B5EF4-FFF2-40B4-BE49-F238E27FC236}">
                <a16:creationId xmlns:a16="http://schemas.microsoft.com/office/drawing/2014/main" id="{CE2AECF0-BCD8-4159-99B4-63C2E0CFF4D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6148" name="Slide Number Placeholder 3">
            <a:extLst>
              <a:ext uri="{FF2B5EF4-FFF2-40B4-BE49-F238E27FC236}">
                <a16:creationId xmlns:a16="http://schemas.microsoft.com/office/drawing/2014/main" id="{C945037A-B2CC-4B76-8201-338CBC842C2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FB73AC8-1B25-438C-9297-0EB5F5E58825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>
            <a:extLst>
              <a:ext uri="{FF2B5EF4-FFF2-40B4-BE49-F238E27FC236}">
                <a16:creationId xmlns:a16="http://schemas.microsoft.com/office/drawing/2014/main" id="{EA1B7A57-4E7D-4437-9490-C922848A0FD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>
            <a:extLst>
              <a:ext uri="{FF2B5EF4-FFF2-40B4-BE49-F238E27FC236}">
                <a16:creationId xmlns:a16="http://schemas.microsoft.com/office/drawing/2014/main" id="{B9306570-A7F0-47A9-B332-32BDFFDD19D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endParaRPr lang="en-US" altLang="en-US" dirty="0"/>
          </a:p>
        </p:txBody>
      </p:sp>
      <p:sp>
        <p:nvSpPr>
          <p:cNvPr id="26628" name="Slide Number Placeholder 3">
            <a:extLst>
              <a:ext uri="{FF2B5EF4-FFF2-40B4-BE49-F238E27FC236}">
                <a16:creationId xmlns:a16="http://schemas.microsoft.com/office/drawing/2014/main" id="{D89212EE-45F4-4EB5-A145-CC5765699F3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EB21ED1-6296-4849-87FF-B6A4399351F0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11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>
            <a:extLst>
              <a:ext uri="{FF2B5EF4-FFF2-40B4-BE49-F238E27FC236}">
                <a16:creationId xmlns:a16="http://schemas.microsoft.com/office/drawing/2014/main" id="{BA51CCAB-4172-4328-9972-D3334EDEC8D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>
            <a:extLst>
              <a:ext uri="{FF2B5EF4-FFF2-40B4-BE49-F238E27FC236}">
                <a16:creationId xmlns:a16="http://schemas.microsoft.com/office/drawing/2014/main" id="{273082FA-5EF3-4C74-83EA-F46477106B8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28676" name="Slide Number Placeholder 3">
            <a:extLst>
              <a:ext uri="{FF2B5EF4-FFF2-40B4-BE49-F238E27FC236}">
                <a16:creationId xmlns:a16="http://schemas.microsoft.com/office/drawing/2014/main" id="{BA0DC9AF-DC61-40DA-A8E9-AE5643E17B7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8598805-F963-406C-B02C-55D7BB88D16F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12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>
            <a:extLst>
              <a:ext uri="{FF2B5EF4-FFF2-40B4-BE49-F238E27FC236}">
                <a16:creationId xmlns:a16="http://schemas.microsoft.com/office/drawing/2014/main" id="{619E9666-1A50-48BA-BAE7-8678B540BF0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>
            <a:extLst>
              <a:ext uri="{FF2B5EF4-FFF2-40B4-BE49-F238E27FC236}">
                <a16:creationId xmlns:a16="http://schemas.microsoft.com/office/drawing/2014/main" id="{559A04CD-5295-4A2E-98C3-E62CF9BBF3E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endParaRPr lang="en-US" altLang="en-US" dirty="0"/>
          </a:p>
        </p:txBody>
      </p:sp>
      <p:sp>
        <p:nvSpPr>
          <p:cNvPr id="30724" name="Slide Number Placeholder 3">
            <a:extLst>
              <a:ext uri="{FF2B5EF4-FFF2-40B4-BE49-F238E27FC236}">
                <a16:creationId xmlns:a16="http://schemas.microsoft.com/office/drawing/2014/main" id="{9A22E411-6D78-4515-906A-5E4D320235A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F7006B9-DE26-4478-86B4-355709BF3AB8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13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>
            <a:extLst>
              <a:ext uri="{FF2B5EF4-FFF2-40B4-BE49-F238E27FC236}">
                <a16:creationId xmlns:a16="http://schemas.microsoft.com/office/drawing/2014/main" id="{4F65839D-14CF-4AAD-B329-15424CF45D5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>
            <a:extLst>
              <a:ext uri="{FF2B5EF4-FFF2-40B4-BE49-F238E27FC236}">
                <a16:creationId xmlns:a16="http://schemas.microsoft.com/office/drawing/2014/main" id="{14D03F7F-443B-4A32-8907-175899A6920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2772" name="Slide Number Placeholder 3">
            <a:extLst>
              <a:ext uri="{FF2B5EF4-FFF2-40B4-BE49-F238E27FC236}">
                <a16:creationId xmlns:a16="http://schemas.microsoft.com/office/drawing/2014/main" id="{72F1533D-D63C-4615-BFC8-3EC9362EA59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113490D-BA61-4DF6-8344-88ED2C39EE0C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14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>
            <a:extLst>
              <a:ext uri="{FF2B5EF4-FFF2-40B4-BE49-F238E27FC236}">
                <a16:creationId xmlns:a16="http://schemas.microsoft.com/office/drawing/2014/main" id="{055FE20F-4490-4196-AE84-85D7B101197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>
            <a:extLst>
              <a:ext uri="{FF2B5EF4-FFF2-40B4-BE49-F238E27FC236}">
                <a16:creationId xmlns:a16="http://schemas.microsoft.com/office/drawing/2014/main" id="{BBC8F37B-BDD6-4828-8EE6-6FF4EC2F785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86422" y="4424721"/>
            <a:ext cx="5575231" cy="419092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endParaRPr lang="en-US" altLang="en-US" dirty="0"/>
          </a:p>
        </p:txBody>
      </p:sp>
      <p:sp>
        <p:nvSpPr>
          <p:cNvPr id="34820" name="Slide Number Placeholder 3">
            <a:extLst>
              <a:ext uri="{FF2B5EF4-FFF2-40B4-BE49-F238E27FC236}">
                <a16:creationId xmlns:a16="http://schemas.microsoft.com/office/drawing/2014/main" id="{068B5D97-1149-4E72-9032-9B5948F259B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E01A4E6-80FE-4DD7-93E3-D69B72D4CE82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15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>
            <a:extLst>
              <a:ext uri="{FF2B5EF4-FFF2-40B4-BE49-F238E27FC236}">
                <a16:creationId xmlns:a16="http://schemas.microsoft.com/office/drawing/2014/main" id="{3C58D52B-28AD-4E61-9589-4E720845B0D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9F73434-12A0-4093-B1E2-393107FB64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6421" y="4424722"/>
            <a:ext cx="5485158" cy="4660112"/>
          </a:xfrm>
        </p:spPr>
        <p:txBody>
          <a:bodyPr>
            <a:normAutofit/>
          </a:bodyPr>
          <a:lstStyle/>
          <a:p>
            <a:pPr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defRPr/>
            </a:pPr>
            <a:endParaRPr lang="en-US" dirty="0"/>
          </a:p>
        </p:txBody>
      </p:sp>
      <p:sp>
        <p:nvSpPr>
          <p:cNvPr id="36868" name="Slide Number Placeholder 3">
            <a:extLst>
              <a:ext uri="{FF2B5EF4-FFF2-40B4-BE49-F238E27FC236}">
                <a16:creationId xmlns:a16="http://schemas.microsoft.com/office/drawing/2014/main" id="{48DDC3A5-8D17-4F30-81C6-C40EFD09DBC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9665930-C605-4980-9842-5E2ED4D31072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18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>
            <a:extLst>
              <a:ext uri="{FF2B5EF4-FFF2-40B4-BE49-F238E27FC236}">
                <a16:creationId xmlns:a16="http://schemas.microsoft.com/office/drawing/2014/main" id="{52F94001-47BD-4264-B3CA-A01BE29F5BA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>
            <a:extLst>
              <a:ext uri="{FF2B5EF4-FFF2-40B4-BE49-F238E27FC236}">
                <a16:creationId xmlns:a16="http://schemas.microsoft.com/office/drawing/2014/main" id="{B0F06547-B823-44E0-8CA4-85ADB38E957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6388" name="Slide Number Placeholder 3">
            <a:extLst>
              <a:ext uri="{FF2B5EF4-FFF2-40B4-BE49-F238E27FC236}">
                <a16:creationId xmlns:a16="http://schemas.microsoft.com/office/drawing/2014/main" id="{F66E2963-F2FE-493C-89E0-1B40E6EF5DB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97070BE-5F29-49D5-96BB-69A2147F3930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19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>
            <a:extLst>
              <a:ext uri="{FF2B5EF4-FFF2-40B4-BE49-F238E27FC236}">
                <a16:creationId xmlns:a16="http://schemas.microsoft.com/office/drawing/2014/main" id="{29365D82-4059-479A-80CB-321FFA8BCEB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1CF9EF7-3B6A-4E0E-BB76-62EEFB945E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8916" name="Slide Number Placeholder 3">
            <a:extLst>
              <a:ext uri="{FF2B5EF4-FFF2-40B4-BE49-F238E27FC236}">
                <a16:creationId xmlns:a16="http://schemas.microsoft.com/office/drawing/2014/main" id="{6EBC9776-D7E8-4182-9C19-AE5634F09B1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A5B06B9-4A0D-4265-94CA-21F7D980405C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20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12097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>
            <a:extLst>
              <a:ext uri="{FF2B5EF4-FFF2-40B4-BE49-F238E27FC236}">
                <a16:creationId xmlns:a16="http://schemas.microsoft.com/office/drawing/2014/main" id="{5F348C06-A700-4A8E-B2B7-5103C5D9853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>
            <a:extLst>
              <a:ext uri="{FF2B5EF4-FFF2-40B4-BE49-F238E27FC236}">
                <a16:creationId xmlns:a16="http://schemas.microsoft.com/office/drawing/2014/main" id="{431F4111-731E-4152-998A-15591B08CED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endParaRPr lang="en-US" altLang="en-US" dirty="0"/>
          </a:p>
        </p:txBody>
      </p:sp>
      <p:sp>
        <p:nvSpPr>
          <p:cNvPr id="38916" name="Slide Number Placeholder 3">
            <a:extLst>
              <a:ext uri="{FF2B5EF4-FFF2-40B4-BE49-F238E27FC236}">
                <a16:creationId xmlns:a16="http://schemas.microsoft.com/office/drawing/2014/main" id="{4FBBFC56-0A9A-4E72-ACDE-AEFA6D68C42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DE51B7D1-35E3-4D29-AA21-64D4A004FEC6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22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>
            <a:extLst>
              <a:ext uri="{FF2B5EF4-FFF2-40B4-BE49-F238E27FC236}">
                <a16:creationId xmlns:a16="http://schemas.microsoft.com/office/drawing/2014/main" id="{8A6E7054-C9AD-4214-8A7C-6DC4BD348A4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520825" y="687388"/>
            <a:ext cx="3778250" cy="28336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>
            <a:extLst>
              <a:ext uri="{FF2B5EF4-FFF2-40B4-BE49-F238E27FC236}">
                <a16:creationId xmlns:a16="http://schemas.microsoft.com/office/drawing/2014/main" id="{3FC51CE9-0FC0-4A56-8C1B-A3A5F5000A6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70891" y="3740815"/>
            <a:ext cx="5486711" cy="5194514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spcAft>
                <a:spcPts val="600"/>
              </a:spcAft>
              <a:defRPr/>
            </a:pPr>
            <a:endParaRPr lang="en-US" altLang="en-US" sz="1100" dirty="0"/>
          </a:p>
        </p:txBody>
      </p:sp>
      <p:sp>
        <p:nvSpPr>
          <p:cNvPr id="43012" name="Slide Number Placeholder 3">
            <a:extLst>
              <a:ext uri="{FF2B5EF4-FFF2-40B4-BE49-F238E27FC236}">
                <a16:creationId xmlns:a16="http://schemas.microsoft.com/office/drawing/2014/main" id="{581E4512-E822-4E56-940F-512597730D9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987C3F3-D5B8-4926-AA22-93A4FC2BD48F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23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>
            <a:extLst>
              <a:ext uri="{FF2B5EF4-FFF2-40B4-BE49-F238E27FC236}">
                <a16:creationId xmlns:a16="http://schemas.microsoft.com/office/drawing/2014/main" id="{4F50E598-8166-4FD2-94E8-3BFA4F81BA1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>
            <a:extLst>
              <a:ext uri="{FF2B5EF4-FFF2-40B4-BE49-F238E27FC236}">
                <a16:creationId xmlns:a16="http://schemas.microsoft.com/office/drawing/2014/main" id="{6779B169-3A5C-4CC7-A28B-2385FE32F93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0244" name="Slide Number Placeholder 3">
            <a:extLst>
              <a:ext uri="{FF2B5EF4-FFF2-40B4-BE49-F238E27FC236}">
                <a16:creationId xmlns:a16="http://schemas.microsoft.com/office/drawing/2014/main" id="{0BB3929C-7D16-488E-9609-E91AA30E8FC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FC43AAB-9F54-4876-A945-8D9787201DE7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>
            <a:extLst>
              <a:ext uri="{FF2B5EF4-FFF2-40B4-BE49-F238E27FC236}">
                <a16:creationId xmlns:a16="http://schemas.microsoft.com/office/drawing/2014/main" id="{1401D70C-45D0-4C95-A02E-627E5C8F3A6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>
            <a:extLst>
              <a:ext uri="{FF2B5EF4-FFF2-40B4-BE49-F238E27FC236}">
                <a16:creationId xmlns:a16="http://schemas.microsoft.com/office/drawing/2014/main" id="{2A8105DF-24F8-4D97-AA52-640BFA4E2B7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defRPr/>
            </a:pPr>
            <a:endParaRPr lang="en-US" altLang="en-US" sz="1100" b="1" dirty="0"/>
          </a:p>
        </p:txBody>
      </p:sp>
      <p:sp>
        <p:nvSpPr>
          <p:cNvPr id="45060" name="Slide Number Placeholder 3">
            <a:extLst>
              <a:ext uri="{FF2B5EF4-FFF2-40B4-BE49-F238E27FC236}">
                <a16:creationId xmlns:a16="http://schemas.microsoft.com/office/drawing/2014/main" id="{EAD6AE2B-4877-4354-A952-9B7C181090B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5D349E8-E6AA-472E-8669-C1C948C67CF1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24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>
            <a:extLst>
              <a:ext uri="{FF2B5EF4-FFF2-40B4-BE49-F238E27FC236}">
                <a16:creationId xmlns:a16="http://schemas.microsoft.com/office/drawing/2014/main" id="{7B07AFF5-4728-4194-8157-8A789C11245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751013" y="687388"/>
            <a:ext cx="3206750" cy="240506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Notes Placeholder 2">
            <a:extLst>
              <a:ext uri="{FF2B5EF4-FFF2-40B4-BE49-F238E27FC236}">
                <a16:creationId xmlns:a16="http://schemas.microsoft.com/office/drawing/2014/main" id="{E68DA3F7-2F8F-4127-A684-BD61B81AC85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70891" y="3206412"/>
            <a:ext cx="5665304" cy="5725735"/>
          </a:xfrm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  <a:defRPr/>
            </a:pPr>
            <a:endParaRPr lang="en-US" altLang="en-US" sz="1100" b="1" dirty="0"/>
          </a:p>
        </p:txBody>
      </p:sp>
      <p:sp>
        <p:nvSpPr>
          <p:cNvPr id="51204" name="Slide Number Placeholder 3">
            <a:extLst>
              <a:ext uri="{FF2B5EF4-FFF2-40B4-BE49-F238E27FC236}">
                <a16:creationId xmlns:a16="http://schemas.microsoft.com/office/drawing/2014/main" id="{121302F8-4979-43D9-82E9-38F4D36EE6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153F993-41CD-4788-B204-CDFDF3386FFE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25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>
            <a:extLst>
              <a:ext uri="{FF2B5EF4-FFF2-40B4-BE49-F238E27FC236}">
                <a16:creationId xmlns:a16="http://schemas.microsoft.com/office/drawing/2014/main" id="{79F08D5F-B364-4CCF-9918-226BB6DCFF5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BD66EC0-CCAE-4BB0-9380-975C08A913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6421" y="4198873"/>
            <a:ext cx="5485158" cy="4809618"/>
          </a:xfrm>
        </p:spPr>
        <p:txBody>
          <a:bodyPr>
            <a:norm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endParaRPr lang="en-US" b="1" dirty="0"/>
          </a:p>
        </p:txBody>
      </p:sp>
      <p:sp>
        <p:nvSpPr>
          <p:cNvPr id="53252" name="Slide Number Placeholder 3">
            <a:extLst>
              <a:ext uri="{FF2B5EF4-FFF2-40B4-BE49-F238E27FC236}">
                <a16:creationId xmlns:a16="http://schemas.microsoft.com/office/drawing/2014/main" id="{EAB910C8-3058-4DD8-AA95-C616354E5EC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D17ADC58-3DA3-4E24-B433-DE1B0B6DDB3A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26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>
            <a:extLst>
              <a:ext uri="{FF2B5EF4-FFF2-40B4-BE49-F238E27FC236}">
                <a16:creationId xmlns:a16="http://schemas.microsoft.com/office/drawing/2014/main" id="{39C8A04E-A4F2-4A80-A9A1-D135776ECAB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0235FCA-BA27-46F0-A54D-153D2CD648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6421" y="4424722"/>
            <a:ext cx="5485158" cy="4507426"/>
          </a:xfrm>
        </p:spPr>
        <p:txBody>
          <a:bodyPr>
            <a:norm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  <a:defRPr/>
            </a:pPr>
            <a:endParaRPr lang="en-US" dirty="0"/>
          </a:p>
        </p:txBody>
      </p:sp>
      <p:sp>
        <p:nvSpPr>
          <p:cNvPr id="59396" name="Slide Number Placeholder 3">
            <a:extLst>
              <a:ext uri="{FF2B5EF4-FFF2-40B4-BE49-F238E27FC236}">
                <a16:creationId xmlns:a16="http://schemas.microsoft.com/office/drawing/2014/main" id="{EF075D30-C7DB-4C7E-8307-5AEDCBB3DDA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424AF6A-22C1-42B3-9B67-425A0EB983DE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27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>
            <a:extLst>
              <a:ext uri="{FF2B5EF4-FFF2-40B4-BE49-F238E27FC236}">
                <a16:creationId xmlns:a16="http://schemas.microsoft.com/office/drawing/2014/main" id="{0D503E54-6E06-42B1-A2D7-A25EFE666A5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901825" y="700088"/>
            <a:ext cx="3167063" cy="23764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Notes Placeholder 2">
            <a:extLst>
              <a:ext uri="{FF2B5EF4-FFF2-40B4-BE49-F238E27FC236}">
                <a16:creationId xmlns:a16="http://schemas.microsoft.com/office/drawing/2014/main" id="{1C7C8637-EC93-4F10-85CD-03194891CB0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86421" y="3130069"/>
            <a:ext cx="5485158" cy="603110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defTabSz="881063" eaLnBrk="1" hangingPunct="1">
              <a:lnSpc>
                <a:spcPct val="120000"/>
              </a:lnSpc>
              <a:spcBef>
                <a:spcPts val="600"/>
              </a:spcBef>
            </a:pPr>
            <a:endParaRPr lang="en-US" altLang="en-US" dirty="0"/>
          </a:p>
        </p:txBody>
      </p:sp>
      <p:sp>
        <p:nvSpPr>
          <p:cNvPr id="67588" name="Slide Number Placeholder 3">
            <a:extLst>
              <a:ext uri="{FF2B5EF4-FFF2-40B4-BE49-F238E27FC236}">
                <a16:creationId xmlns:a16="http://schemas.microsoft.com/office/drawing/2014/main" id="{D90A383F-6366-4BE9-90D6-D641ED61C5F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4540022-CBE1-4A87-B82D-84E73858F2EA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28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>
            <a:extLst>
              <a:ext uri="{FF2B5EF4-FFF2-40B4-BE49-F238E27FC236}">
                <a16:creationId xmlns:a16="http://schemas.microsoft.com/office/drawing/2014/main" id="{32961B25-0DA4-477A-BB16-EDD4B4A2779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EB29EB1-752D-4412-932D-5CF5501146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347662" lvl="2" indent="0" defTabSz="881261" eaLnBrk="1" fontAlgn="auto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Calibri" pitchFamily="34" charset="0"/>
              <a:buNone/>
              <a:defRPr/>
            </a:pPr>
            <a:endParaRPr lang="en-US" dirty="0"/>
          </a:p>
        </p:txBody>
      </p:sp>
      <p:sp>
        <p:nvSpPr>
          <p:cNvPr id="71684" name="Slide Number Placeholder 3">
            <a:extLst>
              <a:ext uri="{FF2B5EF4-FFF2-40B4-BE49-F238E27FC236}">
                <a16:creationId xmlns:a16="http://schemas.microsoft.com/office/drawing/2014/main" id="{A8E66E97-8277-4AE1-A87C-56F143EBB66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597B64C-492A-4A58-B3DF-410D42CA2C06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29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>
            <a:extLst>
              <a:ext uri="{FF2B5EF4-FFF2-40B4-BE49-F238E27FC236}">
                <a16:creationId xmlns:a16="http://schemas.microsoft.com/office/drawing/2014/main" id="{7A73427B-7309-4C15-8EB9-46E93157DA1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Notes Placeholder 2">
            <a:extLst>
              <a:ext uri="{FF2B5EF4-FFF2-40B4-BE49-F238E27FC236}">
                <a16:creationId xmlns:a16="http://schemas.microsoft.com/office/drawing/2014/main" id="{30B8962C-05C2-4806-93C8-4FA94998371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lnSpc>
                <a:spcPct val="120000"/>
              </a:lnSpc>
              <a:spcBef>
                <a:spcPts val="1200"/>
              </a:spcBef>
            </a:pPr>
            <a:endParaRPr lang="en-US" altLang="en-US" dirty="0"/>
          </a:p>
        </p:txBody>
      </p:sp>
      <p:sp>
        <p:nvSpPr>
          <p:cNvPr id="77828" name="Slide Number Placeholder 3">
            <a:extLst>
              <a:ext uri="{FF2B5EF4-FFF2-40B4-BE49-F238E27FC236}">
                <a16:creationId xmlns:a16="http://schemas.microsoft.com/office/drawing/2014/main" id="{D324FAB3-7673-4506-A1ED-6493308026C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D4329F2-11D9-45E3-8FB8-F90CE0FB4DF2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30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>
            <a:extLst>
              <a:ext uri="{FF2B5EF4-FFF2-40B4-BE49-F238E27FC236}">
                <a16:creationId xmlns:a16="http://schemas.microsoft.com/office/drawing/2014/main" id="{4D1AAE2C-72D1-49EA-97D3-63112852976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Notes Placeholder 2">
            <a:extLst>
              <a:ext uri="{FF2B5EF4-FFF2-40B4-BE49-F238E27FC236}">
                <a16:creationId xmlns:a16="http://schemas.microsoft.com/office/drawing/2014/main" id="{BE2D8BF5-668C-4C45-9AD2-A7C3DDC6E6C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endParaRPr lang="en-US" altLang="en-US" dirty="0"/>
          </a:p>
        </p:txBody>
      </p:sp>
      <p:sp>
        <p:nvSpPr>
          <p:cNvPr id="86020" name="Slide Number Placeholder 3">
            <a:extLst>
              <a:ext uri="{FF2B5EF4-FFF2-40B4-BE49-F238E27FC236}">
                <a16:creationId xmlns:a16="http://schemas.microsoft.com/office/drawing/2014/main" id="{1CBA3B74-B3D0-4A78-AA09-EC901BC3219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E73B3E4-A66C-42AF-9E70-A337E90EC78E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31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Slide Image Placeholder 1">
            <a:extLst>
              <a:ext uri="{FF2B5EF4-FFF2-40B4-BE49-F238E27FC236}">
                <a16:creationId xmlns:a16="http://schemas.microsoft.com/office/drawing/2014/main" id="{38B1B1AD-1FC7-469D-B49D-E05DF49F7AC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482725" y="700088"/>
            <a:ext cx="3930650" cy="29479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77C6C4F-9DE5-484E-8241-5F7666C0C1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6421" y="3817157"/>
            <a:ext cx="5485158" cy="5114990"/>
          </a:xfrm>
        </p:spPr>
        <p:txBody>
          <a:bodyPr>
            <a:normAutofit/>
          </a:bodyPr>
          <a:lstStyle/>
          <a:p>
            <a:pPr eaLnBrk="1" fontAlgn="auto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defRPr/>
            </a:pPr>
            <a:endParaRPr lang="en-US" i="1" dirty="0"/>
          </a:p>
        </p:txBody>
      </p:sp>
      <p:sp>
        <p:nvSpPr>
          <p:cNvPr id="88068" name="Slide Number Placeholder 3">
            <a:extLst>
              <a:ext uri="{FF2B5EF4-FFF2-40B4-BE49-F238E27FC236}">
                <a16:creationId xmlns:a16="http://schemas.microsoft.com/office/drawing/2014/main" id="{B54F995A-7123-4B5C-9236-D492DDFF94F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50096AD-1280-4A58-9A9A-F101C6DFF284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32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Slide Image Placeholder 1">
            <a:extLst>
              <a:ext uri="{FF2B5EF4-FFF2-40B4-BE49-F238E27FC236}">
                <a16:creationId xmlns:a16="http://schemas.microsoft.com/office/drawing/2014/main" id="{51720E4D-C769-49A6-A26A-44CBD88041C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520825" y="700088"/>
            <a:ext cx="3848100" cy="288766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Notes Placeholder 2">
            <a:extLst>
              <a:ext uri="{FF2B5EF4-FFF2-40B4-BE49-F238E27FC236}">
                <a16:creationId xmlns:a16="http://schemas.microsoft.com/office/drawing/2014/main" id="{F5A50184-4A56-40AD-8216-E4D095E69D7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86421" y="3672423"/>
            <a:ext cx="5485158" cy="518338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lnSpc>
                <a:spcPct val="80000"/>
              </a:lnSpc>
              <a:spcBef>
                <a:spcPts val="1200"/>
              </a:spcBef>
            </a:pPr>
            <a:endParaRPr lang="en-US" altLang="en-US" sz="1100" i="1" dirty="0"/>
          </a:p>
        </p:txBody>
      </p:sp>
      <p:sp>
        <p:nvSpPr>
          <p:cNvPr id="90116" name="Slide Number Placeholder 3">
            <a:extLst>
              <a:ext uri="{FF2B5EF4-FFF2-40B4-BE49-F238E27FC236}">
                <a16:creationId xmlns:a16="http://schemas.microsoft.com/office/drawing/2014/main" id="{8B923032-9149-4F18-9272-F2EBE45562E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75BA161-729E-4B84-84C9-82156F7A8624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33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>
            <a:extLst>
              <a:ext uri="{FF2B5EF4-FFF2-40B4-BE49-F238E27FC236}">
                <a16:creationId xmlns:a16="http://schemas.microsoft.com/office/drawing/2014/main" id="{30433766-4DCA-4ADC-9101-018D98DC036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Notes Placeholder 2">
            <a:extLst>
              <a:ext uri="{FF2B5EF4-FFF2-40B4-BE49-F238E27FC236}">
                <a16:creationId xmlns:a16="http://schemas.microsoft.com/office/drawing/2014/main" id="{4F2AC9C0-471B-4D15-A711-68CC7CD170C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2292" name="Slide Number Placeholder 3">
            <a:extLst>
              <a:ext uri="{FF2B5EF4-FFF2-40B4-BE49-F238E27FC236}">
                <a16:creationId xmlns:a16="http://schemas.microsoft.com/office/drawing/2014/main" id="{79CE1417-15BE-40ED-978B-99FA6ED85ED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A19C4E7-288D-4F5C-96F2-81A37CA31AD3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Slide Image Placeholder 1">
            <a:extLst>
              <a:ext uri="{FF2B5EF4-FFF2-40B4-BE49-F238E27FC236}">
                <a16:creationId xmlns:a16="http://schemas.microsoft.com/office/drawing/2014/main" id="{2F4EE746-4D3F-429C-B1D0-2EAD1B1FF22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6259" name="Notes Placeholder 2">
            <a:extLst>
              <a:ext uri="{FF2B5EF4-FFF2-40B4-BE49-F238E27FC236}">
                <a16:creationId xmlns:a16="http://schemas.microsoft.com/office/drawing/2014/main" id="{DC24E711-8BCD-43BC-ADCC-DC832516134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344488" lvl="1" indent="-111125"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96260" name="Slide Number Placeholder 3">
            <a:extLst>
              <a:ext uri="{FF2B5EF4-FFF2-40B4-BE49-F238E27FC236}">
                <a16:creationId xmlns:a16="http://schemas.microsoft.com/office/drawing/2014/main" id="{42560368-99FD-4825-8329-5602F4DE84A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D3AC8D6-C7EF-42EB-8144-3F2CE5E2411F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34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>
            <a:extLst>
              <a:ext uri="{FF2B5EF4-FFF2-40B4-BE49-F238E27FC236}">
                <a16:creationId xmlns:a16="http://schemas.microsoft.com/office/drawing/2014/main" id="{01493CE9-5BF0-41F2-B91C-2B905D25007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D6B1F6C-9AD1-4465-AFF0-7841A90D97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1200"/>
              </a:spcAft>
              <a:defRPr/>
            </a:pPr>
            <a:endParaRPr lang="en-US" dirty="0"/>
          </a:p>
        </p:txBody>
      </p:sp>
      <p:sp>
        <p:nvSpPr>
          <p:cNvPr id="14340" name="Slide Number Placeholder 3">
            <a:extLst>
              <a:ext uri="{FF2B5EF4-FFF2-40B4-BE49-F238E27FC236}">
                <a16:creationId xmlns:a16="http://schemas.microsoft.com/office/drawing/2014/main" id="{CF5E032A-65F9-4904-9FC5-6F754E49880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106D875-6DCF-4C1E-B71C-71B0B3DF42A7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5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>
            <a:extLst>
              <a:ext uri="{FF2B5EF4-FFF2-40B4-BE49-F238E27FC236}">
                <a16:creationId xmlns:a16="http://schemas.microsoft.com/office/drawing/2014/main" id="{5C0E7724-6264-43D7-8C3B-2C877862E2F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83C6B3A-AD04-460C-9507-0B4476364D9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spcBef>
                <a:spcPts val="1800"/>
              </a:spcBef>
              <a:buFont typeface="Wingdings" pitchFamily="2" charset="2"/>
              <a:buChar char="Ø"/>
            </a:pPr>
            <a:endParaRPr lang="en-US" dirty="0"/>
          </a:p>
        </p:txBody>
      </p:sp>
      <p:sp>
        <p:nvSpPr>
          <p:cNvPr id="16388" name="Slide Number Placeholder 3">
            <a:extLst>
              <a:ext uri="{FF2B5EF4-FFF2-40B4-BE49-F238E27FC236}">
                <a16:creationId xmlns:a16="http://schemas.microsoft.com/office/drawing/2014/main" id="{9877502F-E121-4B73-9ECA-55D5599F5A1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9E3A376-C288-4B24-BB97-7E04E866BFEB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6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>
            <a:extLst>
              <a:ext uri="{FF2B5EF4-FFF2-40B4-BE49-F238E27FC236}">
                <a16:creationId xmlns:a16="http://schemas.microsoft.com/office/drawing/2014/main" id="{3D99A6B8-6E86-4F06-8B35-FD22093DD4C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91C4D01-9B38-42CC-8DCB-094811DD8F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1200"/>
              </a:spcAft>
              <a:defRPr/>
            </a:pPr>
            <a:endParaRPr lang="en-US" dirty="0"/>
          </a:p>
        </p:txBody>
      </p:sp>
      <p:sp>
        <p:nvSpPr>
          <p:cNvPr id="18436" name="Slide Number Placeholder 3">
            <a:extLst>
              <a:ext uri="{FF2B5EF4-FFF2-40B4-BE49-F238E27FC236}">
                <a16:creationId xmlns:a16="http://schemas.microsoft.com/office/drawing/2014/main" id="{55E17AB8-F7C8-470A-B690-4CB7B2FD054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12A349B-574B-41F6-80E9-7565DB327532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7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>
            <a:extLst>
              <a:ext uri="{FF2B5EF4-FFF2-40B4-BE49-F238E27FC236}">
                <a16:creationId xmlns:a16="http://schemas.microsoft.com/office/drawing/2014/main" id="{23345286-5EA8-4FB5-80BE-7AE63F31047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>
            <a:extLst>
              <a:ext uri="{FF2B5EF4-FFF2-40B4-BE49-F238E27FC236}">
                <a16:creationId xmlns:a16="http://schemas.microsoft.com/office/drawing/2014/main" id="{D4A45635-30AF-4B0E-BDBE-37CEE7E1B59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  <a:defRPr/>
            </a:pPr>
            <a:endParaRPr lang="en-US" altLang="en-US" dirty="0"/>
          </a:p>
        </p:txBody>
      </p:sp>
      <p:sp>
        <p:nvSpPr>
          <p:cNvPr id="20484" name="Slide Number Placeholder 3">
            <a:extLst>
              <a:ext uri="{FF2B5EF4-FFF2-40B4-BE49-F238E27FC236}">
                <a16:creationId xmlns:a16="http://schemas.microsoft.com/office/drawing/2014/main" id="{176DB073-E093-413E-85BB-BF54519BE5B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1E34A7E-B39F-4348-ABBA-F7C97BEC270F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8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>
            <a:extLst>
              <a:ext uri="{FF2B5EF4-FFF2-40B4-BE49-F238E27FC236}">
                <a16:creationId xmlns:a16="http://schemas.microsoft.com/office/drawing/2014/main" id="{FA9C2DDD-AF49-45E3-BAC3-35C241040D7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2286609-9E86-4579-8EBE-E6F6A7DC20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6421" y="4424722"/>
            <a:ext cx="5485158" cy="4507426"/>
          </a:xfrm>
        </p:spPr>
        <p:txBody>
          <a:bodyPr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1200"/>
              </a:spcAft>
              <a:defRPr/>
            </a:pPr>
            <a:endParaRPr lang="en-US" dirty="0"/>
          </a:p>
        </p:txBody>
      </p:sp>
      <p:sp>
        <p:nvSpPr>
          <p:cNvPr id="22532" name="Slide Number Placeholder 3">
            <a:extLst>
              <a:ext uri="{FF2B5EF4-FFF2-40B4-BE49-F238E27FC236}">
                <a16:creationId xmlns:a16="http://schemas.microsoft.com/office/drawing/2014/main" id="{55689E13-A6B3-40C7-AD2E-1A1345D56C3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D563CAA9-3297-4CCF-9CB2-CD9431530390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9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>
            <a:extLst>
              <a:ext uri="{FF2B5EF4-FFF2-40B4-BE49-F238E27FC236}">
                <a16:creationId xmlns:a16="http://schemas.microsoft.com/office/drawing/2014/main" id="{641C441E-F0FD-4727-AF8D-383E10D8756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>
            <a:extLst>
              <a:ext uri="{FF2B5EF4-FFF2-40B4-BE49-F238E27FC236}">
                <a16:creationId xmlns:a16="http://schemas.microsoft.com/office/drawing/2014/main" id="{E3CDC710-3F15-436B-9FE9-ACEFA5CD38F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ts val="1200"/>
              </a:spcBef>
            </a:pPr>
            <a:endParaRPr lang="en-US" altLang="en-US" b="1" dirty="0"/>
          </a:p>
        </p:txBody>
      </p:sp>
      <p:sp>
        <p:nvSpPr>
          <p:cNvPr id="24580" name="Slide Number Placeholder 3">
            <a:extLst>
              <a:ext uri="{FF2B5EF4-FFF2-40B4-BE49-F238E27FC236}">
                <a16:creationId xmlns:a16="http://schemas.microsoft.com/office/drawing/2014/main" id="{B4661FE5-8836-445F-878A-8700AE0D20B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31A70BC-2DC8-48E2-A96F-684CA9F65A28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10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ir_Titl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6530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ir_Chapt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38200" y="1524000"/>
            <a:ext cx="7467600" cy="623888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400" b="1" cap="small" baseline="0">
                <a:solidFill>
                  <a:srgbClr val="00206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3241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ir_Topic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304324" y="1295400"/>
            <a:ext cx="7534876" cy="4906963"/>
          </a:xfrm>
          <a:prstGeom prst="rect">
            <a:avLst/>
          </a:prstGeom>
        </p:spPr>
        <p:txBody>
          <a:bodyPr/>
          <a:lstStyle>
            <a:lvl1pPr marL="283464" indent="-283464">
              <a:spcBef>
                <a:spcPts val="2016"/>
              </a:spcBef>
              <a:buFont typeface="Arial" pitchFamily="34" charset="0"/>
              <a:buChar char="•"/>
              <a:defRPr sz="2800"/>
            </a:lvl1pPr>
            <a:lvl2pPr>
              <a:spcBef>
                <a:spcPts val="1000"/>
              </a:spcBef>
              <a:defRPr sz="2400"/>
            </a:lvl2pPr>
            <a:lvl3pPr>
              <a:buSzPct val="100000"/>
              <a:buFont typeface="Arial" pitchFamily="34" charset="0"/>
              <a:buChar char="•"/>
              <a:defRPr/>
            </a:lvl3pPr>
            <a:lvl4pPr>
              <a:defRPr sz="22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219200" y="304800"/>
            <a:ext cx="7467600" cy="623888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6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419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ir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600200"/>
            <a:ext cx="3429000" cy="4525963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400"/>
            </a:lvl1pPr>
            <a:lvl2pPr>
              <a:defRPr sz="2400"/>
            </a:lvl2pPr>
            <a:lvl3pPr>
              <a:buFont typeface="Trebuchet MS" pitchFamily="34" charset="0"/>
              <a:buChar char="›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5257800" y="1600200"/>
            <a:ext cx="3429000" cy="4525963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400"/>
            </a:lvl1pPr>
            <a:lvl2pPr>
              <a:defRPr sz="2400"/>
            </a:lvl2pPr>
            <a:lvl3pPr>
              <a:buFont typeface="Trebuchet MS" pitchFamily="34" charset="0"/>
              <a:buChar char="›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219200" y="304800"/>
            <a:ext cx="7467600" cy="623888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6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335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ir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3523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ir_Pictur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rgbClr val="00206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5908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Air_Hand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2278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9A8026-F209-4768-83FE-B213EEF33A1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220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C25E9EDA-DD39-4143-9007-5ECD4C89E74B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02D59906-5130-4F63-BFE3-7021B997B56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990600" y="1600200"/>
            <a:ext cx="76962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5" r:id="rId1"/>
    <p:sldLayoutId id="2147484026" r:id="rId2"/>
    <p:sldLayoutId id="2147484020" r:id="rId3"/>
    <p:sldLayoutId id="2147484021" r:id="rId4"/>
    <p:sldLayoutId id="2147484022" r:id="rId5"/>
    <p:sldLayoutId id="2147484023" r:id="rId6"/>
    <p:sldLayoutId id="2147484024" r:id="rId7"/>
    <p:sldLayoutId id="2147484027" r:id="rId8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 cap="small">
          <a:solidFill>
            <a:srgbClr val="00206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4DA4AEEE-C2EA-4C04-B681-71E8A8B168E0}"/>
              </a:ext>
            </a:extLst>
          </p:cNvPr>
          <p:cNvSpPr txBox="1">
            <a:spLocks/>
          </p:cNvSpPr>
          <p:nvPr/>
        </p:nvSpPr>
        <p:spPr>
          <a:xfrm>
            <a:off x="5410200" y="4572000"/>
            <a:ext cx="3505200" cy="384175"/>
          </a:xfrm>
          <a:prstGeom prst="rect">
            <a:avLst/>
          </a:prstGeom>
          <a:ln>
            <a:noFill/>
          </a:ln>
        </p:spPr>
        <p:txBody>
          <a:bodyPr>
            <a:normAutofit fontScale="92500" lnSpcReduction="20000"/>
          </a:bodyPr>
          <a:lstStyle>
            <a:lvl1pPr algn="r">
              <a:defRPr sz="2400" b="1" baseline="0">
                <a:solidFill>
                  <a:schemeClr val="bg1"/>
                </a:solidFill>
              </a:defRPr>
            </a:lvl1pPr>
          </a:lstStyle>
          <a:p>
            <a:pPr eaLnBrk="1" hangingPunct="1">
              <a:defRPr/>
            </a:pPr>
            <a:r>
              <a:rPr lang="en-US" cap="small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Course MODL 301</a:t>
            </a:r>
            <a:endParaRPr lang="en-US" cap="small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389E788-74E8-4888-B6E6-B135C6FBCC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152400"/>
            <a:ext cx="6400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Air Pollution Dispersion Models:</a:t>
            </a:r>
          </a:p>
          <a:p>
            <a:pPr eaLnBrk="1" hangingPunct="1">
              <a:defRPr/>
            </a:pP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Applications with the AERMOD Modeling System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8A24CB7-A7D7-4E92-9E78-65919B1CD2AE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49238" y="869950"/>
            <a:ext cx="8894762" cy="623888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small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AERMOD Setup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E910CB2-7088-49B9-AD35-9E3323ED092A}"/>
              </a:ext>
            </a:extLst>
          </p:cNvPr>
          <p:cNvSpPr txBox="1">
            <a:spLocks/>
          </p:cNvSpPr>
          <p:nvPr/>
        </p:nvSpPr>
        <p:spPr>
          <a:xfrm>
            <a:off x="5408613" y="4973638"/>
            <a:ext cx="3505200" cy="384175"/>
          </a:xfrm>
          <a:prstGeom prst="rect">
            <a:avLst/>
          </a:prstGeom>
          <a:ln>
            <a:noFill/>
          </a:ln>
        </p:spPr>
        <p:txBody>
          <a:bodyPr>
            <a:normAutofit fontScale="92500" lnSpcReduction="20000"/>
          </a:bodyPr>
          <a:lstStyle>
            <a:lvl1pPr algn="r">
              <a:defRPr sz="2400" b="1" baseline="0">
                <a:solidFill>
                  <a:schemeClr val="bg1"/>
                </a:solidFill>
              </a:defRPr>
            </a:lvl1pPr>
          </a:lstStyle>
          <a:p>
            <a:pPr eaLnBrk="1" hangingPunct="1">
              <a:defRPr/>
            </a:pPr>
            <a:endParaRPr lang="en-US" cap="small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DA8FCA2-44FA-49BE-8927-509359FF71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Input</a:t>
            </a:r>
          </a:p>
        </p:txBody>
      </p:sp>
      <p:sp>
        <p:nvSpPr>
          <p:cNvPr id="23555" name="Content Placeholder 6">
            <a:extLst>
              <a:ext uri="{FF2B5EF4-FFF2-40B4-BE49-F238E27FC236}">
                <a16:creationId xmlns:a16="http://schemas.microsoft.com/office/drawing/2014/main" id="{AD8D8734-7C52-4ABC-BC73-D6020BC15B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43000" y="1143000"/>
            <a:ext cx="7543800" cy="5486400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Source Characteristics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Source ID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Source type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Location (UTM or user-defined (local) coordinates)</a:t>
            </a:r>
          </a:p>
          <a:p>
            <a:pPr lvl="2" eaLnBrk="1" hangingPunct="1">
              <a:spcBef>
                <a:spcPts val="800"/>
              </a:spcBef>
              <a:buFont typeface="Courier New" panose="02070309020205020404" pitchFamily="49" charset="0"/>
              <a:buChar char="o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X, Y required; Z optional</a:t>
            </a:r>
          </a:p>
          <a:p>
            <a:pPr lvl="2" eaLnBrk="1" hangingPunct="1">
              <a:spcBef>
                <a:spcPts val="800"/>
              </a:spcBef>
              <a:buFont typeface="Courier New" panose="02070309020205020404" pitchFamily="49" charset="0"/>
              <a:buChar char="o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Line source defined by two end points</a:t>
            </a:r>
          </a:p>
          <a:p>
            <a:pPr lvl="2" eaLnBrk="1" hangingPunct="1">
              <a:spcBef>
                <a:spcPts val="800"/>
              </a:spcBef>
              <a:buFont typeface="Courier New" panose="02070309020205020404" pitchFamily="49" charset="0"/>
              <a:buChar char="o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AREAPOLY </a:t>
            </a:r>
          </a:p>
          <a:p>
            <a:pPr lvl="3" eaLnBrk="1" hangingPunct="1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AREAVERT to define the vertices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05E766C-FF98-4D7E-AEBC-C6376FFD7E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7390" y="85525"/>
            <a:ext cx="7467600" cy="623888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Input</a:t>
            </a:r>
          </a:p>
        </p:txBody>
      </p:sp>
      <p:sp>
        <p:nvSpPr>
          <p:cNvPr id="25603" name="Content Placeholder 6">
            <a:extLst>
              <a:ext uri="{FF2B5EF4-FFF2-40B4-BE49-F238E27FC236}">
                <a16:creationId xmlns:a16="http://schemas.microsoft.com/office/drawing/2014/main" id="{69673BF6-5BFC-4156-850B-0A317F2D4F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37390" y="709413"/>
            <a:ext cx="7543800" cy="5486400"/>
          </a:xfrm>
        </p:spPr>
        <p:txBody>
          <a:bodyPr/>
          <a:lstStyle/>
          <a:p>
            <a:pPr eaLnBrk="1" hangingPunct="1">
              <a:spcBef>
                <a:spcPts val="1800"/>
              </a:spcBef>
              <a:buFont typeface="Wingdings" pitchFamily="2" charset="2"/>
              <a:buChar char="Ø"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Emission Parameters</a:t>
            </a:r>
          </a:p>
          <a:p>
            <a:pPr lvl="1" eaLnBrk="1" hangingPunct="1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Emission Rate (Units are source type dependent)</a:t>
            </a:r>
          </a:p>
          <a:p>
            <a:pPr lvl="2" eaLnBrk="1" hangingPunct="1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POINT, VOLUME: grams/second</a:t>
            </a:r>
          </a:p>
          <a:p>
            <a:pPr lvl="2" eaLnBrk="1" hangingPunct="1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AREA, AREAPOLY, AREACIRC: grams/second/square meter</a:t>
            </a:r>
          </a:p>
          <a:p>
            <a:pPr lvl="2" eaLnBrk="1" hangingPunct="1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OPENPIT: grams/second/square meter</a:t>
            </a:r>
          </a:p>
          <a:p>
            <a:pPr lvl="2" eaLnBrk="1" hangingPunct="1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LINE: grams/second/square meter</a:t>
            </a:r>
          </a:p>
          <a:p>
            <a:pPr lvl="2" eaLnBrk="1" hangingPunct="1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RLINE: grams/second/square meter</a:t>
            </a:r>
          </a:p>
          <a:p>
            <a:pPr lvl="2" eaLnBrk="1" hangingPunct="1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BOUYANT LINE: grams/second/line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point sources: T</a:t>
            </a:r>
            <a:r>
              <a:rPr lang="en-US" altLang="en-US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v</a:t>
            </a:r>
            <a:r>
              <a:rPr lang="en-US" altLang="en-US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ID</a:t>
            </a:r>
            <a:r>
              <a:rPr lang="en-US" altLang="en-US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line sources: Line width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Release height</a:t>
            </a:r>
          </a:p>
          <a:p>
            <a:pPr lvl="1" eaLnBrk="1" hangingPunct="1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HOUREMIS: file of hourly emission rates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441E33C-01FE-4E31-9237-05986B99A2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Input</a:t>
            </a:r>
          </a:p>
        </p:txBody>
      </p:sp>
      <p:sp>
        <p:nvSpPr>
          <p:cNvPr id="27651" name="Content Placeholder 6">
            <a:extLst>
              <a:ext uri="{FF2B5EF4-FFF2-40B4-BE49-F238E27FC236}">
                <a16:creationId xmlns:a16="http://schemas.microsoft.com/office/drawing/2014/main" id="{8EED62DD-2290-4346-83F4-B87F432A3E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66800" y="1192213"/>
            <a:ext cx="7467600" cy="5486400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Building Data</a:t>
            </a:r>
          </a:p>
          <a:p>
            <a:pPr lvl="1" eaLnBrk="1" hangingPunct="1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developed by BPIPPRM</a:t>
            </a:r>
          </a:p>
          <a:p>
            <a:pPr lvl="1" eaLnBrk="1" hangingPunct="1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36 values per keyword (</a:t>
            </a:r>
            <a:r>
              <a:rPr lang="en-US" altLang="en-US" sz="32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BUILDLEN</a:t>
            </a: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sz="32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BUILDHGT</a:t>
            </a: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sz="32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BUILDWID</a:t>
            </a: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sz="32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XBADJ</a:t>
            </a: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sz="32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YBADJ</a:t>
            </a: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usually 6 values per row</a:t>
            </a:r>
          </a:p>
          <a:p>
            <a:pPr lvl="1" eaLnBrk="1" hangingPunct="1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Associated with source through the source ID</a:t>
            </a:r>
          </a:p>
          <a:p>
            <a:pPr lvl="1" eaLnBrk="1" hangingPunct="1">
              <a:buFont typeface="Arial" panose="020B0604020202020204" pitchFamily="34" charset="0"/>
              <a:buNone/>
            </a:pPr>
            <a:endParaRPr lang="en-US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0E6DEC4-74DD-4363-BB39-14704C4BDD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0"/>
            <a:ext cx="7467600" cy="625475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Input</a:t>
            </a:r>
          </a:p>
        </p:txBody>
      </p:sp>
      <p:sp>
        <p:nvSpPr>
          <p:cNvPr id="29699" name="Content Placeholder 6">
            <a:extLst>
              <a:ext uri="{FF2B5EF4-FFF2-40B4-BE49-F238E27FC236}">
                <a16:creationId xmlns:a16="http://schemas.microsoft.com/office/drawing/2014/main" id="{D2A00579-C3D7-41E6-8D11-DB89C1D0FC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85900" y="914400"/>
            <a:ext cx="7239000" cy="5486400"/>
          </a:xfrm>
        </p:spPr>
        <p:txBody>
          <a:bodyPr/>
          <a:lstStyle/>
          <a:p>
            <a:pPr eaLnBrk="1" hangingPunct="1">
              <a:spcBef>
                <a:spcPts val="1800"/>
              </a:spcBef>
              <a:buFont typeface="Wingdings" pitchFamily="2" charset="2"/>
              <a:buChar char="Ø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Receptor Data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Gridded (Cartesian, polar)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Discrete (Cartesian, polar)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 be developed from AERMAP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 use the </a:t>
            </a:r>
            <a:r>
              <a:rPr lang="en-US" altLang="en-US" sz="20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INCLUDED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keyword to specify a file to read the receptor data rather than explicitly adding the receptors to the control files</a:t>
            </a:r>
          </a:p>
          <a:p>
            <a:pPr eaLnBrk="1" hangingPunct="1">
              <a:spcBef>
                <a:spcPts val="1800"/>
              </a:spcBef>
              <a:buFont typeface="Wingdings" pitchFamily="2" charset="2"/>
              <a:buChar char="Ø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Terrain Data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Sources: Base elevation only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Receptors: elevation and hill height scale from AERMAP</a:t>
            </a:r>
          </a:p>
          <a:p>
            <a:pPr lvl="3" eaLnBrk="1" hangingPunct="1"/>
            <a:endParaRPr lang="en-US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buFont typeface="Arial" panose="020B0604020202020204" pitchFamily="34" charset="0"/>
              <a:buNone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8CA13AB-2AFF-4DED-820C-1CBEDCE743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Modeling Options</a:t>
            </a:r>
          </a:p>
        </p:txBody>
      </p:sp>
      <p:sp>
        <p:nvSpPr>
          <p:cNvPr id="31747" name="Content Placeholder 6">
            <a:extLst>
              <a:ext uri="{FF2B5EF4-FFF2-40B4-BE49-F238E27FC236}">
                <a16:creationId xmlns:a16="http://schemas.microsoft.com/office/drawing/2014/main" id="{CB9A2510-C6B0-4AA0-B09F-601570AA55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19200" y="1143000"/>
            <a:ext cx="7239000" cy="5486400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Regulatory Modeling Options (MODELOPT)</a:t>
            </a:r>
          </a:p>
          <a:p>
            <a:pPr lvl="1" eaLnBrk="1" hangingPunct="1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en-US" altLang="en-US" sz="200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DEFAULT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applies regulatory modeling options and overrides all non-DFAULT options (if any are specified)</a:t>
            </a:r>
          </a:p>
          <a:p>
            <a:pPr lvl="1" eaLnBrk="1" hangingPunct="1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en-US" altLang="en-US" sz="20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CONC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calculate concentration </a:t>
            </a:r>
          </a:p>
          <a:p>
            <a:pPr marL="457200" lvl="1" indent="0" eaLnBrk="1" hangingPunct="1">
              <a:spcBef>
                <a:spcPts val="1800"/>
              </a:spcBef>
              <a:buNone/>
            </a:pPr>
            <a:endParaRPr lang="en-US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/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en-US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buFont typeface="Arial" panose="020B0604020202020204" pitchFamily="34" charset="0"/>
              <a:buNone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9F90491-B1D1-466B-A896-76D73366D8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7138" y="61913"/>
            <a:ext cx="7467600" cy="623887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Modeling Options</a:t>
            </a:r>
          </a:p>
        </p:txBody>
      </p:sp>
      <p:sp>
        <p:nvSpPr>
          <p:cNvPr id="33795" name="Content Placeholder 6">
            <a:extLst>
              <a:ext uri="{FF2B5EF4-FFF2-40B4-BE49-F238E27FC236}">
                <a16:creationId xmlns:a16="http://schemas.microsoft.com/office/drawing/2014/main" id="{6CB982B9-31F1-4520-918E-49BEEA49A9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41438" y="747713"/>
            <a:ext cx="7239000" cy="5486400"/>
          </a:xfrm>
        </p:spPr>
        <p:txBody>
          <a:bodyPr/>
          <a:lstStyle/>
          <a:p>
            <a:pPr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Non-regulatory Modeling Options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ALPHA: Research/experimental options provided for review and evaluation by the user community (e.g., </a:t>
            </a:r>
            <a:r>
              <a:rPr lang="en-US" altLang="en-US" sz="28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LOW_WIND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altLang="en-US" sz="28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PSDCREDIT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BETA: Options that have been vetted through the scientific community – awaiting proposal and promulgation (none </a:t>
            </a: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included in AERMOD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Version 24142 )</a:t>
            </a:r>
          </a:p>
          <a:p>
            <a:pPr lvl="2" eaLnBrk="1" hangingPunct="1"/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eaLnBrk="1" hangingPunct="1"/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en-US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buFont typeface="Arial" panose="020B0604020202020204" pitchFamily="34" charset="0"/>
              <a:buNone/>
            </a:pP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5B1ADDA-E100-D078-DA15-E8B0CF04CF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0" y="1219200"/>
            <a:ext cx="7534876" cy="49069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RLINE: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Simulates near-surface releases by numerically integrating point source emissions.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Accounts for terrain elevation variations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Includes vertical and lateral dispersion rates, based on field and wind tunnel studies, and horizontal meander.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COARE (in AERMET):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Produces meteorology needed to model off-shore sources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Processes observed or prognostic overwater data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Replaces the need for the standalone AERCOARE processor 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765B4F-C371-CBB0-6AC6-2D45DD68B1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381000"/>
            <a:ext cx="7467600" cy="623888"/>
          </a:xfrm>
        </p:spPr>
        <p:txBody>
          <a:bodyPr/>
          <a:lstStyle/>
          <a:p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New Regulatory Modeling Options</a:t>
            </a:r>
            <a:b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That Were Beta Options prior to ver. 24142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3217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C0746E8-3D1F-B88A-9C63-16749BE426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GSRM: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NO2 screening option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Address photolytic conversion of NO2 to nitrogen oxide (NO)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Address the time-of-travel necessary for NOX plumes to convert the NO portion of a plume to NO2 via titration and entrainment of ambient ozone </a:t>
            </a:r>
          </a:p>
          <a:p>
            <a:pPr marL="0" indent="0">
              <a:buNone/>
            </a:pPr>
            <a:endParaRPr lang="en-US" sz="4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5D2D77D-082B-7634-8452-620A28862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New Regulatory Modeling Options</a:t>
            </a:r>
            <a:b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That Were Beta Options prior to ver. 24142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988146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FB27D45-3F00-4C25-BE24-852538B695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Modeling Options</a:t>
            </a:r>
          </a:p>
        </p:txBody>
      </p:sp>
      <p:sp>
        <p:nvSpPr>
          <p:cNvPr id="35843" name="Content Placeholder 6">
            <a:extLst>
              <a:ext uri="{FF2B5EF4-FFF2-40B4-BE49-F238E27FC236}">
                <a16:creationId xmlns:a16="http://schemas.microsoft.com/office/drawing/2014/main" id="{010B0E56-0836-4EAC-BDEC-911EA5D72B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95400" y="1143000"/>
            <a:ext cx="7239000" cy="5486400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Pollutant IDs (</a:t>
            </a:r>
            <a:r>
              <a:rPr lang="en-US" altLang="en-US" sz="32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POLLUTID</a:t>
            </a: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1" eaLnBrk="1" hangingPunct="1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en-US" altLang="en-US" sz="2800" dirty="0"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NO2</a:t>
            </a:r>
            <a:endParaRPr lang="en-US" altLang="en-US" sz="2000" dirty="0">
              <a:highlight>
                <a:srgbClr val="00FFFF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en-US" altLang="en-US" sz="2800" dirty="0"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SO2</a:t>
            </a:r>
            <a:r>
              <a:rPr lang="en-US" altLang="en-US" sz="28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1" eaLnBrk="1" hangingPunct="1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en-US" altLang="en-US" sz="2800" dirty="0"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PM25</a:t>
            </a:r>
          </a:p>
          <a:p>
            <a:pPr eaLnBrk="1" hangingPunct="1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Pollutant Averaging times (</a:t>
            </a:r>
            <a:r>
              <a:rPr lang="en-US" altLang="en-US" sz="28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AVERTIME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1" eaLnBrk="1" hangingPunct="1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en-US" sz="2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1, 2, 3, 4, 6, 8, 12, and/or 24 hours </a:t>
            </a:r>
          </a:p>
          <a:p>
            <a:pPr lvl="1" eaLnBrk="1" hangingPunct="1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en-US" altLang="en-US" sz="2800" dirty="0">
                <a:solidFill>
                  <a:srgbClr val="000000"/>
                </a:solidFill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MONTH</a:t>
            </a:r>
            <a:r>
              <a:rPr lang="en-US" alt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sz="2800" dirty="0">
                <a:solidFill>
                  <a:srgbClr val="000000"/>
                </a:solidFill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ANNUAL</a:t>
            </a:r>
            <a:r>
              <a:rPr lang="en-US" altLang="en-US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sz="2800" dirty="0">
                <a:solidFill>
                  <a:srgbClr val="000000"/>
                </a:solidFill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PERIOD</a:t>
            </a:r>
            <a:endParaRPr lang="en-US" altLang="en-US" sz="4000" dirty="0">
              <a:highlight>
                <a:srgbClr val="00FFFF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spcBef>
                <a:spcPts val="1800"/>
              </a:spcBef>
              <a:buFont typeface="Wingdings" panose="05000000000000000000" pitchFamily="2" charset="2"/>
              <a:buChar char="§"/>
            </a:pP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buFont typeface="Arial" panose="020B0604020202020204" pitchFamily="34" charset="0"/>
              <a:buNone/>
            </a:pP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6BFBE23-2839-4F4E-B71A-6A2349B3E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Modeling for the NAAQS: SO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5363" name="Content Placeholder 6">
            <a:extLst>
              <a:ext uri="{FF2B5EF4-FFF2-40B4-BE49-F238E27FC236}">
                <a16:creationId xmlns:a16="http://schemas.microsoft.com/office/drawing/2014/main" id="{0EBA36B5-BDE6-42C6-BE2B-5C07F6F412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71600" y="1143000"/>
            <a:ext cx="7239000" cy="5486400"/>
          </a:xfrm>
        </p:spPr>
        <p:txBody>
          <a:bodyPr/>
          <a:lstStyle/>
          <a:p>
            <a:pPr eaLnBrk="1" hangingPunct="1">
              <a:spcBef>
                <a:spcPts val="2400"/>
              </a:spcBef>
              <a:buFont typeface="Wingdings" pitchFamily="2" charset="2"/>
              <a:buChar char="Ø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1-hour standard: 99th percentile of the 1-hour daily maximum concentrations, averaged over 3 years </a:t>
            </a:r>
          </a:p>
          <a:p>
            <a:pPr lvl="1" eaLnBrk="1" hangingPunct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Primary standard</a:t>
            </a:r>
          </a:p>
          <a:p>
            <a:pPr lvl="1" eaLnBrk="1" hangingPunct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75 ppb or about 196 µg/m</a:t>
            </a:r>
            <a:r>
              <a:rPr lang="en-US" alt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  <a:p>
            <a:pPr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3-hour standard: not to be exceeded more than once per year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 2</a:t>
            </a:r>
            <a:r>
              <a:rPr lang="en-US" alt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High</a:t>
            </a:r>
          </a:p>
          <a:p>
            <a:pPr lvl="1" eaLnBrk="1" hangingPunct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secondary standard </a:t>
            </a:r>
          </a:p>
          <a:p>
            <a:pPr lvl="1" eaLnBrk="1" hangingPunct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0.5 ppm or about 1,309 µg/m</a:t>
            </a:r>
            <a:r>
              <a:rPr lang="en-US" alt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spcBef>
                <a:spcPts val="600"/>
              </a:spcBef>
              <a:buNone/>
            </a:pP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1">
            <a:extLst>
              <a:ext uri="{FF2B5EF4-FFF2-40B4-BE49-F238E27FC236}">
                <a16:creationId xmlns:a16="http://schemas.microsoft.com/office/drawing/2014/main" id="{3761523A-C874-47A0-9C2B-F13DAEAC83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0" y="1112838"/>
            <a:ext cx="7534275" cy="4906962"/>
          </a:xfrm>
        </p:spPr>
        <p:txBody>
          <a:bodyPr/>
          <a:lstStyle/>
          <a:p>
            <a:pPr marL="282575" indent="-282575" eaLnBrk="1" hangingPunct="1">
              <a:spcBef>
                <a:spcPts val="2013"/>
              </a:spcBef>
              <a:buFont typeface="Arial" pitchFamily="34" charset="0"/>
              <a:buNone/>
              <a:defRPr/>
            </a:pPr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the end of this lesson the student should be able to:</a:t>
            </a:r>
          </a:p>
          <a:p>
            <a:pPr eaLnBrk="1" hangingPunct="1">
              <a:spcBef>
                <a:spcPts val="2013"/>
              </a:spcBef>
              <a:buFont typeface="Wingdings" panose="05000000000000000000" pitchFamily="2" charset="2"/>
              <a:buChar char="Ø"/>
              <a:defRPr/>
            </a:pP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Explain AERMOD input requirements and output options</a:t>
            </a:r>
          </a:p>
          <a:p>
            <a:pPr eaLnBrk="1" hangingPunct="1">
              <a:spcBef>
                <a:spcPts val="2013"/>
              </a:spcBef>
              <a:buFont typeface="Wingdings" panose="05000000000000000000" pitchFamily="2" charset="2"/>
              <a:buChar char="Ø"/>
              <a:defRPr/>
            </a:pP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Develop a complete AERMOD control file without the use of a graphical user interface (</a:t>
            </a:r>
            <a:r>
              <a:rPr lang="en-US" altLang="en-US" sz="3200">
                <a:latin typeface="Times New Roman" panose="02020603050405020304" pitchFamily="18" charset="0"/>
                <a:cs typeface="Times New Roman" panose="02020603050405020304" pitchFamily="18" charset="0"/>
              </a:rPr>
              <a:t>GUI)</a:t>
            </a:r>
            <a:endParaRPr lang="en-US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A54FC98-6527-4701-9DBF-486D44BA2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Learning Objectives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3FFD608-A5DB-4ED7-8EFA-72977203BA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304800"/>
            <a:ext cx="8153400" cy="623888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NAAQS Compliance: 1-Hour SO</a:t>
            </a:r>
            <a:r>
              <a:rPr lang="en-US" sz="3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Standard</a:t>
            </a:r>
            <a:endParaRPr lang="en-US" sz="32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891" name="Content Placeholder 6">
            <a:extLst>
              <a:ext uri="{FF2B5EF4-FFF2-40B4-BE49-F238E27FC236}">
                <a16:creationId xmlns:a16="http://schemas.microsoft.com/office/drawing/2014/main" id="{05B13F06-E80F-4F07-AC8E-B952B42283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71600" y="1219200"/>
            <a:ext cx="7239000" cy="5486400"/>
          </a:xfrm>
        </p:spPr>
        <p:txBody>
          <a:bodyPr/>
          <a:lstStyle/>
          <a:p>
            <a:pPr eaLnBrk="1" hangingPunct="1">
              <a:spcBef>
                <a:spcPts val="1800"/>
              </a:spcBef>
              <a:buFont typeface="Wingdings" pitchFamily="2" charset="2"/>
              <a:buChar char="Ø"/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“Probabilistic”—percentile based on an average over several years. That is, with the predicted data for a given receptor over a given </a:t>
            </a:r>
            <a:r>
              <a:rPr lang="en-US" altLang="en-US" sz="2200">
                <a:latin typeface="Times New Roman" panose="02020603050405020304" pitchFamily="18" charset="0"/>
                <a:cs typeface="Times New Roman" panose="02020603050405020304" pitchFamily="18" charset="0"/>
              </a:rPr>
              <a:t>modeled year, 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construct a probability density function from which you choose the 99</a:t>
            </a:r>
            <a:r>
              <a:rPr lang="en-US" altLang="en-US" sz="2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percentile. This value may not be any specific value that you predict.</a:t>
            </a:r>
          </a:p>
          <a:p>
            <a:pPr eaLnBrk="1" hangingPunct="1">
              <a:spcBef>
                <a:spcPts val="1800"/>
              </a:spcBef>
              <a:buFont typeface="Wingdings" pitchFamily="2" charset="2"/>
              <a:buChar char="Ø"/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modeled design value is based on the 99th percentile of the maximum daily 1-hour values averaged across:</a:t>
            </a:r>
          </a:p>
          <a:p>
            <a:pPr lvl="1" eaLnBrk="1" hangingPunct="1">
              <a:spcBef>
                <a:spcPts val="1800"/>
              </a:spcBef>
              <a:buFont typeface="Wingdings" pitchFamily="2" charset="2"/>
              <a:buChar char="Ø"/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5 years if NWS data</a:t>
            </a:r>
          </a:p>
          <a:p>
            <a:pPr lvl="1" eaLnBrk="1" hangingPunct="1">
              <a:spcBef>
                <a:spcPts val="1800"/>
              </a:spcBef>
              <a:buFont typeface="Wingdings" pitchFamily="2" charset="2"/>
              <a:buChar char="Ø"/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1-hour value for one year if site-specific data</a:t>
            </a:r>
          </a:p>
          <a:p>
            <a:pPr lvl="1" eaLnBrk="1" hangingPunct="1">
              <a:spcBef>
                <a:spcPts val="1800"/>
              </a:spcBef>
              <a:buFont typeface="Wingdings" pitchFamily="2" charset="2"/>
              <a:buChar char="Ø"/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 years if prognostic data</a:t>
            </a:r>
          </a:p>
          <a:p>
            <a:pPr eaLnBrk="1" hangingPunct="1">
              <a:spcBef>
                <a:spcPts val="1800"/>
              </a:spcBef>
              <a:buFont typeface="Wingdings" pitchFamily="2" charset="2"/>
              <a:buChar char="Ø"/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fourth-highest of the daily maximum 1-hour values across a year is an unbiased surrogate for the 99th percentile</a:t>
            </a:r>
          </a:p>
        </p:txBody>
      </p:sp>
    </p:spTree>
    <p:extLst>
      <p:ext uri="{BB962C8B-B14F-4D97-AF65-F5344CB8AC3E}">
        <p14:creationId xmlns:p14="http://schemas.microsoft.com/office/powerpoint/2010/main" val="27102377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FCDCF93-936E-4732-95DC-E3066A71D8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0" y="1524000"/>
            <a:ext cx="7534876" cy="49069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Find the max 1 hr. conc. For each day at each receptor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Then fine the 99</a:t>
            </a:r>
            <a:r>
              <a:rPr lang="en-US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percentile conc, from the set of 365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concs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at each receptor – i.e. ≈ the 4</a:t>
            </a:r>
            <a:r>
              <a:rPr lang="en-US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high at each receptor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this for each of 3 yrs. Which will result in                3 - 4</a:t>
            </a:r>
            <a:r>
              <a:rPr lang="en-US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highs for each receptor.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Average the 3 numbers at each receptor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design value is then the highest of the averages from across the receptor network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EF08D49-9B51-4506-B3EF-45257E8E2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434411"/>
            <a:ext cx="7467600" cy="623888"/>
          </a:xfrm>
        </p:spPr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Procedure for Finding the 99</a:t>
            </a:r>
            <a:r>
              <a:rPr lang="en-US" sz="3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Percentile Averaged over 3 yrs.</a:t>
            </a:r>
          </a:p>
        </p:txBody>
      </p:sp>
    </p:spTree>
    <p:extLst>
      <p:ext uri="{BB962C8B-B14F-4D97-AF65-F5344CB8AC3E}">
        <p14:creationId xmlns:p14="http://schemas.microsoft.com/office/powerpoint/2010/main" val="31665317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830DB45-A7D7-400D-AB86-C9EEDAB149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 File Structure</a:t>
            </a:r>
          </a:p>
        </p:txBody>
      </p:sp>
      <p:sp>
        <p:nvSpPr>
          <p:cNvPr id="37891" name="Content Placeholder 6">
            <a:extLst>
              <a:ext uri="{FF2B5EF4-FFF2-40B4-BE49-F238E27FC236}">
                <a16:creationId xmlns:a16="http://schemas.microsoft.com/office/drawing/2014/main" id="{D6D11BA5-3361-4D99-A513-A415724B50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66800" y="1143000"/>
            <a:ext cx="7620000" cy="5486400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AERMOD uses a pathway/keyword structure to construct the analysis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Pathways—2-character</a:t>
            </a:r>
          </a:p>
          <a:p>
            <a:pPr lvl="1" eaLnBrk="1" hangingPunct="1"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en-US" altLang="en-US" sz="2000" dirty="0">
                <a:highlight>
                  <a:srgbClr val="00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CO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en-US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ntrol—titles, modeling options, pollutant IDs, averaging   	     times</a:t>
            </a:r>
          </a:p>
          <a:p>
            <a:pPr lvl="1" eaLnBrk="1" hangingPunct="1"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en-US" altLang="en-US" sz="2000" dirty="0">
                <a:highlight>
                  <a:srgbClr val="00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SO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en-US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urce—source types, locations, and parameters/emissions,   	     building parameters for downwash, and source groups</a:t>
            </a:r>
          </a:p>
          <a:p>
            <a:pPr lvl="1" eaLnBrk="1" hangingPunct="1"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en-US" altLang="en-US" sz="2000" dirty="0">
                <a:highlight>
                  <a:srgbClr val="00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RE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en-US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ceptors—discrete and gridded receptor locations and 	      	     elevations</a:t>
            </a:r>
          </a:p>
          <a:p>
            <a:pPr lvl="1" eaLnBrk="1" hangingPunct="1"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en-US" altLang="en-US" sz="2000" dirty="0">
                <a:highlight>
                  <a:srgbClr val="00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ME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en-US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teorology—AERMET-generated input files</a:t>
            </a:r>
          </a:p>
          <a:p>
            <a:pPr lvl="1" eaLnBrk="1" hangingPunct="1"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en-US" altLang="en-US" sz="2000" dirty="0">
                <a:highlight>
                  <a:srgbClr val="00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OU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en-US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tput—options for printing AERMOD output </a:t>
            </a:r>
          </a:p>
          <a:p>
            <a:pPr lvl="1" eaLnBrk="1" hangingPunct="1"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en-US" altLang="en-US" sz="2000" dirty="0">
                <a:highlight>
                  <a:srgbClr val="00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EV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en-US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ent processing—analysis of source contributions</a:t>
            </a:r>
          </a:p>
          <a:p>
            <a:pPr lvl="1" eaLnBrk="1" hangingPunct="1">
              <a:buFont typeface="Arial" panose="020B0604020202020204" pitchFamily="34" charset="0"/>
              <a:buNone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0346471-D99F-4490-81AB-3AE317BF16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168275"/>
            <a:ext cx="7467600" cy="623888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 Pathway Keywords</a:t>
            </a:r>
          </a:p>
        </p:txBody>
      </p:sp>
      <p:sp>
        <p:nvSpPr>
          <p:cNvPr id="41987" name="Content Placeholder 6">
            <a:extLst>
              <a:ext uri="{FF2B5EF4-FFF2-40B4-BE49-F238E27FC236}">
                <a16:creationId xmlns:a16="http://schemas.microsoft.com/office/drawing/2014/main" id="{F829A5E7-EE23-4187-AFF2-69B9C96E1A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24000" y="971913"/>
            <a:ext cx="7239000" cy="5899150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n-US" altLang="en-US" sz="2800" dirty="0">
                <a:highlight>
                  <a:srgbClr val="00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CO</a:t>
            </a:r>
          </a:p>
          <a:p>
            <a:pPr lvl="1" eaLnBrk="1" hangingPunct="1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en-US" altLang="en-US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TITLE1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provides a way to identify the model run in the output file(s) (mandatory)</a:t>
            </a:r>
          </a:p>
          <a:p>
            <a:pPr lvl="2" eaLnBrk="1" hangingPunct="1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TITLE1	  </a:t>
            </a: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title1</a:t>
            </a:r>
            <a:endParaRPr lang="en-U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en-US" altLang="en-US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MODELOPT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job controls and dispersion options (mandatory)</a:t>
            </a:r>
          </a:p>
          <a:p>
            <a:pPr lvl="2" eaLnBrk="1" hangingPunct="1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MODELOPT     </a:t>
            </a:r>
            <a:r>
              <a:rPr lang="en-US" alt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list_of_model_options</a:t>
            </a:r>
            <a:endParaRPr lang="en-US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en-US" altLang="en-US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AVERTIME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averaging time(s) to process (mandatory)</a:t>
            </a:r>
          </a:p>
          <a:p>
            <a:pPr lvl="1" eaLnBrk="1" hangingPunct="1">
              <a:buFont typeface="Wingdings" panose="05000000000000000000" pitchFamily="2" charset="2"/>
              <a:buChar char="§"/>
            </a:pPr>
            <a:r>
              <a:rPr lang="en-US" altLang="en-US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POLLUTID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identifies the pollutant to be modeled (mandatory)</a:t>
            </a:r>
          </a:p>
          <a:p>
            <a:pPr lvl="1" eaLnBrk="1" hangingPunct="1">
              <a:spcBef>
                <a:spcPts val="1800"/>
              </a:spcBef>
              <a:buFont typeface="Wingdings" panose="05000000000000000000" pitchFamily="2" charset="2"/>
              <a:buChar char="§"/>
            </a:pP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/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buFont typeface="Arial" panose="020B0604020202020204" pitchFamily="34" charset="0"/>
              <a:buNone/>
            </a:pP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40ADC89-5346-4484-84CC-F22533248C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 Pathway Keywords</a:t>
            </a:r>
          </a:p>
        </p:txBody>
      </p:sp>
      <p:sp>
        <p:nvSpPr>
          <p:cNvPr id="44035" name="Content Placeholder 6">
            <a:extLst>
              <a:ext uri="{FF2B5EF4-FFF2-40B4-BE49-F238E27FC236}">
                <a16:creationId xmlns:a16="http://schemas.microsoft.com/office/drawing/2014/main" id="{61547626-7360-49B7-B330-713B65DAEC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71600" y="958258"/>
            <a:ext cx="7239000" cy="4662488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n-US" altLang="en-US" sz="3200" dirty="0">
                <a:highlight>
                  <a:srgbClr val="00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CO</a:t>
            </a:r>
          </a:p>
          <a:p>
            <a:pPr lvl="1" eaLnBrk="1" hangingPunct="1">
              <a:buFont typeface="Wingdings" panose="05000000000000000000" pitchFamily="2" charset="2"/>
              <a:buChar char="§"/>
            </a:pPr>
            <a:r>
              <a:rPr lang="en-US" altLang="en-US" sz="32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RUNORNOT</a:t>
            </a: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instructs AERMOD to run or only check the processing setup without running (mandatory)</a:t>
            </a:r>
            <a:endParaRPr lang="en-US" altLang="en-US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DEBUGOPT</a:t>
            </a: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8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llows the user to request detailed files of intermediate calculations. </a:t>
            </a:r>
            <a:r>
              <a:rPr lang="en-US" sz="2800" b="0" i="0" u="none" strike="noStrike" baseline="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Essential to fully understand a concentration prediction e</a:t>
            </a:r>
            <a:r>
              <a:rPr lang="en-US" sz="28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.g.,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understanding the contribution from each of the 5 plumes (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Run only for a couple hour/receptor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2000" b="0" i="0" u="none" strike="noStrike" baseline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buFont typeface="Arial" panose="020B0604020202020204" pitchFamily="34" charset="0"/>
              <a:buNone/>
            </a:pP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5D9FC40-645A-4425-862F-C1C5930621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144463"/>
            <a:ext cx="7467600" cy="62547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Source Pathway Keywords</a:t>
            </a:r>
          </a:p>
        </p:txBody>
      </p:sp>
      <p:sp>
        <p:nvSpPr>
          <p:cNvPr id="50179" name="Content Placeholder 6">
            <a:extLst>
              <a:ext uri="{FF2B5EF4-FFF2-40B4-BE49-F238E27FC236}">
                <a16:creationId xmlns:a16="http://schemas.microsoft.com/office/drawing/2014/main" id="{C0609167-B88F-486E-A3CF-04D55965A9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14438" y="804863"/>
            <a:ext cx="7467600" cy="5486400"/>
          </a:xfrm>
        </p:spPr>
        <p:txBody>
          <a:bodyPr/>
          <a:lstStyle/>
          <a:p>
            <a:pPr eaLnBrk="1" hangingPunct="1">
              <a:spcBef>
                <a:spcPts val="1800"/>
              </a:spcBef>
              <a:buFont typeface="Wingdings" pitchFamily="2" charset="2"/>
              <a:buChar char="Ø"/>
            </a:pP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</a:t>
            </a:r>
          </a:p>
          <a:p>
            <a:pPr lvl="1" eaLnBrk="1" hangingPunct="1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en-US" altLang="en-US" sz="28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LOCATION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source type and location by source ID (mandatory)</a:t>
            </a:r>
          </a:p>
          <a:p>
            <a:pPr lvl="2" eaLnBrk="1" hangingPunct="1">
              <a:spcBef>
                <a:spcPts val="1800"/>
              </a:spcBef>
              <a:buFont typeface="Courier New" panose="02070309020205020404" pitchFamily="49" charset="0"/>
              <a:buChar char="o"/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LOCATION	</a:t>
            </a:r>
            <a:r>
              <a:rPr lang="en-US" altLang="en-US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SrcID</a:t>
            </a:r>
            <a:r>
              <a:rPr lang="en-US" alt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altLang="en-US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Srctyp</a:t>
            </a:r>
            <a:r>
              <a:rPr lang="en-US" alt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altLang="en-US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Xs</a:t>
            </a:r>
            <a:r>
              <a:rPr lang="en-US" alt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Ys   (</a:t>
            </a:r>
            <a:r>
              <a:rPr lang="en-US" altLang="en-US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Zs</a:t>
            </a:r>
            <a:r>
              <a:rPr lang="en-US" alt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lvl="3" eaLnBrk="1" hangingPunct="1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Elevation (</a:t>
            </a:r>
            <a:r>
              <a:rPr lang="en-US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Zs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is optional</a:t>
            </a:r>
          </a:p>
          <a:p>
            <a:pPr lvl="2" eaLnBrk="1" hangingPunct="1"/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C87C447-D833-45D1-A95D-24853143F7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-84138"/>
            <a:ext cx="7467600" cy="625476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Source Pathway Keywords</a:t>
            </a:r>
          </a:p>
        </p:txBody>
      </p:sp>
      <p:sp>
        <p:nvSpPr>
          <p:cNvPr id="52227" name="Content Placeholder 6">
            <a:extLst>
              <a:ext uri="{FF2B5EF4-FFF2-40B4-BE49-F238E27FC236}">
                <a16:creationId xmlns:a16="http://schemas.microsoft.com/office/drawing/2014/main" id="{30D62809-FA98-4A40-B2DA-0552A69E102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00100" y="587375"/>
            <a:ext cx="7543800" cy="5486400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SRCPARAM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source characteristics – most source parameters are Type Dependent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a Point Source:</a:t>
            </a:r>
          </a:p>
          <a:p>
            <a:pPr lvl="2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SRCPARAM  </a:t>
            </a:r>
            <a:r>
              <a:rPr lang="en-US" alt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SrcID</a:t>
            </a: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Emis</a:t>
            </a: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Hgt</a:t>
            </a: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alt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Stktmp</a:t>
            </a: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Stkvel</a:t>
            </a: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Stkdiat</a:t>
            </a:r>
            <a:endParaRPr lang="en-US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3" eaLnBrk="1" hangingPunct="1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US" alt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SrcID</a:t>
            </a:r>
            <a:r>
              <a:rPr lang="en-US" alt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unique source identifier </a:t>
            </a:r>
          </a:p>
          <a:p>
            <a:pPr lvl="3" eaLnBrk="1" hangingPunct="1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US" alt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Emis</a:t>
            </a:r>
            <a:r>
              <a:rPr lang="en-US" alt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emission rate</a:t>
            </a:r>
          </a:p>
          <a:p>
            <a:pPr lvl="3" eaLnBrk="1" hangingPunct="1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US" alt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Hgt</a:t>
            </a:r>
            <a:r>
              <a:rPr lang="en-US" alt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release height above group</a:t>
            </a:r>
          </a:p>
          <a:p>
            <a:pPr lvl="3" eaLnBrk="1" hangingPunct="1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US" alt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Stktmp</a:t>
            </a:r>
            <a:r>
              <a:rPr lang="en-US" alt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stack exit gas temp</a:t>
            </a:r>
          </a:p>
          <a:p>
            <a:pPr lvl="3" eaLnBrk="1" hangingPunct="1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US" alt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Stkvel</a:t>
            </a:r>
            <a:r>
              <a:rPr lang="en-US" alt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stack exit gas velocity</a:t>
            </a:r>
          </a:p>
          <a:p>
            <a:pPr lvl="3" eaLnBrk="1" hangingPunct="1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US" alt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Stkdiat</a:t>
            </a:r>
            <a:r>
              <a:rPr lang="en-US" alt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inside stack diameter</a:t>
            </a:r>
          </a:p>
          <a:p>
            <a:pPr lvl="3" eaLnBrk="1" hangingPunct="1">
              <a:spcBef>
                <a:spcPts val="1200"/>
              </a:spcBef>
              <a:buFont typeface="Courier New" panose="02070309020205020404" pitchFamily="49" charset="0"/>
              <a:buChar char="o"/>
            </a:pPr>
            <a:endParaRPr lang="en-US" altLang="en-US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eaLnBrk="1" hangingPunct="1">
              <a:spcBef>
                <a:spcPts val="1200"/>
              </a:spcBef>
              <a:buFont typeface="Courier New" panose="02070309020205020404" pitchFamily="49" charset="0"/>
              <a:buChar char="o"/>
            </a:pPr>
            <a:endParaRPr lang="en-US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3" eaLnBrk="1" hangingPunct="1">
              <a:buFont typeface="Arial" panose="020B0604020202020204" pitchFamily="34" charset="0"/>
              <a:buNone/>
            </a:pPr>
            <a:endParaRPr lang="en-US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EEF7497-DC89-4E4D-8F0B-47D507D072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100013"/>
            <a:ext cx="7467600" cy="623887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Source Pathway Keywords</a:t>
            </a:r>
          </a:p>
        </p:txBody>
      </p:sp>
      <p:sp>
        <p:nvSpPr>
          <p:cNvPr id="58371" name="Content Placeholder 6">
            <a:extLst>
              <a:ext uri="{FF2B5EF4-FFF2-40B4-BE49-F238E27FC236}">
                <a16:creationId xmlns:a16="http://schemas.microsoft.com/office/drawing/2014/main" id="{6489AD7B-74FC-4444-9E64-B301450651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90600" y="512763"/>
            <a:ext cx="7924800" cy="5486400"/>
          </a:xfrm>
        </p:spPr>
        <p:txBody>
          <a:bodyPr/>
          <a:lstStyle/>
          <a:p>
            <a:pPr eaLnBrk="1" hangingPunct="1">
              <a:spcBef>
                <a:spcPts val="600"/>
              </a:spcBef>
              <a:buFont typeface="Wingdings" pitchFamily="2" charset="2"/>
              <a:buChar char="Ø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</a:t>
            </a:r>
          </a:p>
          <a:p>
            <a:pPr lvl="1" eaLnBrk="1" hangingPunct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Keywords and their associated parameters for Downwash (for each source):</a:t>
            </a:r>
          </a:p>
          <a:p>
            <a:pPr lvl="2" eaLnBrk="1" hangingPunct="1">
              <a:spcBef>
                <a:spcPts val="900"/>
              </a:spcBef>
              <a:buFont typeface="Courier New" panose="02070309020205020404" pitchFamily="49" charset="0"/>
              <a:buChar char="o"/>
            </a:pPr>
            <a:r>
              <a:rPr lang="en-US" altLang="en-US" sz="18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BUILDHG</a:t>
            </a: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altLang="en-US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SrcID</a:t>
            </a:r>
            <a:r>
              <a:rPr lang="en-US" alt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altLang="en-US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en-US" alt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en-US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SrcRange</a:t>
            </a:r>
            <a:r>
              <a:rPr lang="en-US" alt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altLang="en-US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Dsbh</a:t>
            </a:r>
            <a:r>
              <a:rPr lang="en-US" alt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en-US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en-US" altLang="en-US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=1,36 building heights</a:t>
            </a:r>
          </a:p>
          <a:p>
            <a:pPr lvl="2" eaLnBrk="1" hangingPunct="1">
              <a:spcBef>
                <a:spcPts val="900"/>
              </a:spcBef>
              <a:buFont typeface="Courier New" panose="02070309020205020404" pitchFamily="49" charset="0"/>
              <a:buChar char="o"/>
            </a:pPr>
            <a:r>
              <a:rPr lang="en-US" altLang="en-US" sz="18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BUILDWID</a:t>
            </a: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en-US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SrcID</a:t>
            </a:r>
            <a:r>
              <a:rPr lang="en-US" alt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en-US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en-US" alt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en-US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SrcRange</a:t>
            </a:r>
            <a:r>
              <a:rPr lang="en-US" alt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en-US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Dsbw</a:t>
            </a:r>
            <a:r>
              <a:rPr lang="en-US" alt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en-US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en-US" altLang="en-US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=1,36 building widths</a:t>
            </a:r>
          </a:p>
          <a:p>
            <a:pPr lvl="2" eaLnBrk="1" hangingPunct="1">
              <a:spcBef>
                <a:spcPts val="900"/>
              </a:spcBef>
              <a:buFont typeface="Courier New" panose="02070309020205020404" pitchFamily="49" charset="0"/>
              <a:buChar char="o"/>
            </a:pPr>
            <a:r>
              <a:rPr lang="en-US" altLang="en-US" sz="18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BUILDLEN</a:t>
            </a: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altLang="en-US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SrcID</a:t>
            </a:r>
            <a:r>
              <a:rPr lang="en-US" alt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en-US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en-US" alt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en-US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SrcRange</a:t>
            </a:r>
            <a:r>
              <a:rPr lang="en-US" alt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en-US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Dsbl</a:t>
            </a:r>
            <a:r>
              <a:rPr lang="en-US" alt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en-US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en-US" altLang="en-US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=1,36 building lengths</a:t>
            </a:r>
          </a:p>
          <a:p>
            <a:pPr lvl="2" eaLnBrk="1" hangingPunct="1">
              <a:spcBef>
                <a:spcPts val="900"/>
              </a:spcBef>
              <a:buFont typeface="Courier New" panose="02070309020205020404" pitchFamily="49" charset="0"/>
              <a:buChar char="o"/>
            </a:pPr>
            <a:r>
              <a:rPr lang="en-US" altLang="en-US" sz="18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XBADJ</a:t>
            </a: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  </a:t>
            </a:r>
            <a:r>
              <a:rPr lang="en-US" altLang="en-US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SrcID</a:t>
            </a:r>
            <a:r>
              <a:rPr lang="en-US" alt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en-US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en-US" alt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en-US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SrcRange</a:t>
            </a:r>
            <a:r>
              <a:rPr lang="en-US" alt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en-US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Xbadj</a:t>
            </a:r>
            <a:r>
              <a:rPr lang="en-US" alt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en-US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en-US" altLang="en-US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=1,36 along-wind distances</a:t>
            </a:r>
          </a:p>
          <a:p>
            <a:pPr lvl="2" eaLnBrk="1" hangingPunct="1">
              <a:spcBef>
                <a:spcPts val="900"/>
              </a:spcBef>
              <a:buFont typeface="Courier New" panose="02070309020205020404" pitchFamily="49" charset="0"/>
              <a:buChar char="o"/>
            </a:pPr>
            <a:r>
              <a:rPr lang="en-US" altLang="en-US" sz="18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YBADJ</a:t>
            </a: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  </a:t>
            </a:r>
            <a:r>
              <a:rPr lang="en-US" altLang="en-US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SrcID</a:t>
            </a:r>
            <a:r>
              <a:rPr lang="en-US" alt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en-US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en-US" alt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en-US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SrcRange</a:t>
            </a:r>
            <a:r>
              <a:rPr lang="en-US" alt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en-US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Ybadj</a:t>
            </a:r>
            <a:r>
              <a:rPr lang="en-US" alt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en-US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en-US" altLang="en-US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=1,36 cross-wind distances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INCLUDED: include data from a separate file (optional)</a:t>
            </a:r>
          </a:p>
          <a:p>
            <a:pPr lvl="2" eaLnBrk="1" hangingPunct="1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INCLUDED 	    </a:t>
            </a:r>
            <a:r>
              <a:rPr lang="en-US" altLang="en-US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SrcIncludeFile</a:t>
            </a:r>
            <a:endParaRPr lang="en-US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sz="20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SRCGROUP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groups sources (mandatory)</a:t>
            </a:r>
          </a:p>
          <a:p>
            <a:pPr lvl="2" eaLnBrk="1" hangingPunct="1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SRCGROUP   </a:t>
            </a:r>
            <a:r>
              <a:rPr lang="en-US" altLang="en-US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SrcGrpID</a:t>
            </a:r>
            <a:r>
              <a:rPr lang="en-US" alt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en-US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SrcID's</a:t>
            </a:r>
            <a:r>
              <a:rPr lang="en-US" alt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en-US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SrcRange's</a:t>
            </a:r>
            <a:endParaRPr lang="en-US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buFont typeface="Arial" panose="020B0604020202020204" pitchFamily="34" charset="0"/>
              <a:buNone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8C50D53-0B5C-4BAE-8D56-ED4B60BB2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Receptor Pathway Keywords</a:t>
            </a:r>
          </a:p>
        </p:txBody>
      </p:sp>
      <p:sp>
        <p:nvSpPr>
          <p:cNvPr id="66563" name="Content Placeholder 6">
            <a:extLst>
              <a:ext uri="{FF2B5EF4-FFF2-40B4-BE49-F238E27FC236}">
                <a16:creationId xmlns:a16="http://schemas.microsoft.com/office/drawing/2014/main" id="{9B2779AF-7CBE-4E56-89F6-65201BD2C2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2000" y="1143000"/>
            <a:ext cx="8001000" cy="5486400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  <a:defRPr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 GRIDCART </a:t>
            </a:r>
          </a:p>
          <a:p>
            <a:pPr lvl="1" eaLnBrk="1" hangingPunct="1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gridded locations referenced to a Cartesian coordinate system</a:t>
            </a:r>
          </a:p>
          <a:p>
            <a:pPr lvl="2" eaLnBrk="1" hangingPunct="1">
              <a:spcBef>
                <a:spcPct val="0"/>
              </a:spcBef>
              <a:buFont typeface="Courier New" panose="02070309020205020404" pitchFamily="49" charset="0"/>
              <a:buChar char="o"/>
              <a:defRPr/>
            </a:pP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Netid 	STA</a:t>
            </a:r>
          </a:p>
          <a:p>
            <a:pPr lvl="2" eaLnBrk="1" hangingPunct="1"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endParaRPr lang="en-US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3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XYINC 	Xinit  Xnum  Xdelta  Yinit  Ynum  Ydelta</a:t>
            </a:r>
          </a:p>
          <a:p>
            <a:pPr marL="914400" lvl="2" indent="0" eaLnBrk="1" hangingPunct="1">
              <a:spcBef>
                <a:spcPct val="0"/>
              </a:spcBef>
              <a:buFont typeface="Trebuchet MS" pitchFamily="34" charset="0"/>
              <a:buNone/>
              <a:defRPr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</a:t>
            </a:r>
            <a:r>
              <a:rPr lang="en-US" alt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3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XPNTS 	Gridx1  Gridx2  Gridx3 ....  GridxN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</a:t>
            </a:r>
          </a:p>
          <a:p>
            <a:pPr lvl="3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YPNTS 	Gridy1  Gridy2  Gridy3 ....  GridyN</a:t>
            </a:r>
          </a:p>
          <a:p>
            <a:pPr marL="914400" lvl="2" indent="0" eaLnBrk="1" hangingPunct="1">
              <a:spcBef>
                <a:spcPct val="0"/>
              </a:spcBef>
              <a:buNone/>
              <a:defRPr/>
            </a:pPr>
            <a:r>
              <a:rPr lang="en-US" alt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______________________________________________________________________________</a:t>
            </a:r>
            <a:endParaRPr lang="en-US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3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ELEV	Row  Zelev1 Zelev2 Zelev3 ... </a:t>
            </a:r>
            <a:r>
              <a:rPr lang="en-US" alt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ZelevN</a:t>
            </a:r>
            <a:endParaRPr lang="en-US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eaLnBrk="1" hangingPunct="1">
              <a:spcBef>
                <a:spcPct val="0"/>
              </a:spcBef>
              <a:buFont typeface="Courier New" panose="02070309020205020404" pitchFamily="49" charset="0"/>
              <a:buChar char="o"/>
              <a:defRPr/>
            </a:pPr>
            <a:endParaRPr lang="en-US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3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HILL 	Row  Zhill1 Zhill2 Zhill3 ... ZhillN</a:t>
            </a:r>
          </a:p>
          <a:p>
            <a:pPr lvl="3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US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3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FLAG 	Row  Zflag1 Zflag2 Zflag3 ... ZflagN</a:t>
            </a:r>
          </a:p>
          <a:p>
            <a:pPr lvl="3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US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3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END</a:t>
            </a:r>
          </a:p>
          <a:p>
            <a:pPr lvl="1" eaLnBrk="1" hangingPunct="1">
              <a:defRPr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defRPr/>
            </a:pPr>
            <a:endParaRPr lang="en-US" altLang="en-US" sz="20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3ADE4E8-5228-4B5B-968D-D4F33AEBC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Receptor Pathway Keywords</a:t>
            </a:r>
          </a:p>
        </p:txBody>
      </p:sp>
      <p:sp>
        <p:nvSpPr>
          <p:cNvPr id="70659" name="Content Placeholder 6">
            <a:extLst>
              <a:ext uri="{FF2B5EF4-FFF2-40B4-BE49-F238E27FC236}">
                <a16:creationId xmlns:a16="http://schemas.microsoft.com/office/drawing/2014/main" id="{0369C355-870B-4F5C-AD28-CC115085BF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2000" y="1143000"/>
            <a:ext cx="8153400" cy="5486400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 GRIDPOLR </a:t>
            </a:r>
          </a:p>
          <a:p>
            <a:pPr lvl="1" eaLnBrk="1" hangingPunct="1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gridded locations referenced to a polar coordinate system</a:t>
            </a:r>
          </a:p>
          <a:p>
            <a:pPr lvl="2" eaLnBrk="1" hangingPunct="1">
              <a:spcBef>
                <a:spcPct val="0"/>
              </a:spcBef>
              <a:buFont typeface="Courier New" panose="02070309020205020404" pitchFamily="49" charset="0"/>
              <a:buChar char="o"/>
            </a:pPr>
            <a:r>
              <a:rPr lang="en-US" alt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Netid</a:t>
            </a: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STA</a:t>
            </a:r>
          </a:p>
          <a:p>
            <a:pPr lvl="2" eaLnBrk="1" hangingPunct="1">
              <a:spcBef>
                <a:spcPct val="0"/>
              </a:spcBef>
              <a:buFont typeface="Courier New" panose="02070309020205020404" pitchFamily="49" charset="0"/>
              <a:buChar char="o"/>
            </a:pPr>
            <a:endParaRPr lang="en-US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eaLnBrk="1" hangingPunct="1">
              <a:spcBef>
                <a:spcPct val="0"/>
              </a:spcBef>
              <a:buFont typeface="Courier New" panose="02070309020205020404" pitchFamily="49" charset="0"/>
              <a:buChar char="o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ORIG 	</a:t>
            </a:r>
            <a:r>
              <a:rPr lang="en-US" alt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Xinit</a:t>
            </a: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alt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Yinit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marL="1828800" lvl="4" indent="0" eaLnBrk="1" hangingPunct="1">
              <a:spcBef>
                <a:spcPct val="0"/>
              </a:spcBef>
              <a:buNone/>
            </a:pP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ORIG  	</a:t>
            </a:r>
            <a:r>
              <a:rPr lang="en-US" alt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SrcID</a:t>
            </a:r>
            <a:endParaRPr lang="en-US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eaLnBrk="1" hangingPunct="1">
              <a:spcBef>
                <a:spcPct val="0"/>
              </a:spcBef>
              <a:buFont typeface="Courier New" panose="02070309020205020404" pitchFamily="49" charset="0"/>
              <a:buChar char="o"/>
            </a:pPr>
            <a:endParaRPr lang="en-US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eaLnBrk="1" hangingPunct="1">
              <a:spcBef>
                <a:spcPct val="0"/>
              </a:spcBef>
              <a:buFont typeface="Courier New" panose="02070309020205020404" pitchFamily="49" charset="0"/>
              <a:buChar char="o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DIST	Ring1 ... </a:t>
            </a:r>
            <a:r>
              <a:rPr lang="en-US" alt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RingN</a:t>
            </a:r>
            <a:endParaRPr lang="en-US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eaLnBrk="1" hangingPunct="1">
              <a:spcBef>
                <a:spcPct val="0"/>
              </a:spcBef>
              <a:buFont typeface="Courier New" panose="02070309020205020404" pitchFamily="49" charset="0"/>
              <a:buChar char="o"/>
            </a:pPr>
            <a:endParaRPr lang="en-US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eaLnBrk="1" hangingPunct="1">
              <a:spcBef>
                <a:spcPct val="0"/>
              </a:spcBef>
              <a:buFont typeface="Courier New" panose="02070309020205020404" pitchFamily="49" charset="0"/>
              <a:buChar char="o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DDIR 	Dir1 … </a:t>
            </a:r>
            <a:r>
              <a:rPr lang="en-US" alt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DirN</a:t>
            </a: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alt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1828800" lvl="4" indent="0" eaLnBrk="1" hangingPunct="1">
              <a:spcBef>
                <a:spcPct val="0"/>
              </a:spcBef>
              <a:buNone/>
            </a:pP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GDIR  	</a:t>
            </a:r>
            <a:r>
              <a:rPr lang="en-US" alt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Dirnum</a:t>
            </a: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Dirini</a:t>
            </a: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Dirinc</a:t>
            </a:r>
            <a:endParaRPr lang="en-US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2" indent="0" eaLnBrk="1" hangingPunct="1">
              <a:spcBef>
                <a:spcPct val="0"/>
              </a:spcBef>
              <a:buNone/>
            </a:pPr>
            <a:r>
              <a:rPr lang="en-US" alt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___________________________________________________________________________________</a:t>
            </a:r>
            <a:endParaRPr lang="en-US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eaLnBrk="1" hangingPunct="1">
              <a:spcBef>
                <a:spcPct val="0"/>
              </a:spcBef>
              <a:buFont typeface="Courier New" panose="02070309020205020404" pitchFamily="49" charset="0"/>
              <a:buChar char="o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ELEV 	Dir   Zelev1 ... </a:t>
            </a:r>
            <a:r>
              <a:rPr lang="en-US" alt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ZelevN</a:t>
            </a:r>
            <a:endParaRPr lang="en-US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eaLnBrk="1" hangingPunct="1">
              <a:spcBef>
                <a:spcPct val="0"/>
              </a:spcBef>
              <a:buFont typeface="Courier New" panose="02070309020205020404" pitchFamily="49" charset="0"/>
              <a:buChar char="o"/>
            </a:pPr>
            <a:endParaRPr lang="en-US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eaLnBrk="1" hangingPunct="1">
              <a:spcBef>
                <a:spcPct val="0"/>
              </a:spcBef>
              <a:buFont typeface="Courier New" panose="02070309020205020404" pitchFamily="49" charset="0"/>
              <a:buChar char="o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HILL	Dir   Zhill1 ... </a:t>
            </a:r>
            <a:r>
              <a:rPr lang="en-US" alt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ZhillN</a:t>
            </a:r>
            <a:endParaRPr lang="en-US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eaLnBrk="1" hangingPunct="1">
              <a:spcBef>
                <a:spcPct val="0"/>
              </a:spcBef>
              <a:buFont typeface="Courier New" panose="02070309020205020404" pitchFamily="49" charset="0"/>
              <a:buChar char="o"/>
            </a:pPr>
            <a:endParaRPr lang="en-US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eaLnBrk="1" hangingPunct="1">
              <a:spcBef>
                <a:spcPct val="0"/>
              </a:spcBef>
              <a:buFont typeface="Courier New" panose="02070309020205020404" pitchFamily="49" charset="0"/>
              <a:buChar char="o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	</a:t>
            </a: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FLAG 	Dir   Zflag1 ... </a:t>
            </a:r>
            <a:r>
              <a:rPr lang="en-US" alt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ZflagN</a:t>
            </a:r>
            <a:endParaRPr lang="en-US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eaLnBrk="1" hangingPunct="1">
              <a:spcBef>
                <a:spcPct val="0"/>
              </a:spcBef>
              <a:buFont typeface="Courier New" panose="02070309020205020404" pitchFamily="49" charset="0"/>
              <a:buChar char="o"/>
            </a:pPr>
            <a:endParaRPr lang="en-US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eaLnBrk="1" hangingPunct="1">
              <a:spcBef>
                <a:spcPct val="0"/>
              </a:spcBef>
              <a:buFont typeface="Courier New" panose="02070309020205020404" pitchFamily="49" charset="0"/>
              <a:buChar char="o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END</a:t>
            </a:r>
          </a:p>
          <a:p>
            <a:pPr lvl="1" eaLnBrk="1" hangingPunct="1"/>
            <a:endParaRPr lang="en-US" altLang="en-US" sz="2000" dirty="0"/>
          </a:p>
          <a:p>
            <a:pPr lvl="1" eaLnBrk="1" hangingPunct="1"/>
            <a:endParaRPr lang="en-US" altLang="en-US" sz="2000" dirty="0"/>
          </a:p>
        </p:txBody>
      </p:sp>
      <p:sp>
        <p:nvSpPr>
          <p:cNvPr id="6" name="Left Bracket 5">
            <a:extLst>
              <a:ext uri="{FF2B5EF4-FFF2-40B4-BE49-F238E27FC236}">
                <a16:creationId xmlns:a16="http://schemas.microsoft.com/office/drawing/2014/main" id="{E8C1C728-3592-4F54-AEB4-2B3712F1E6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638425" y="2638425"/>
            <a:ext cx="46038" cy="457200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7" name="Left Bracket 6">
            <a:extLst>
              <a:ext uri="{FF2B5EF4-FFF2-40B4-BE49-F238E27FC236}">
                <a16:creationId xmlns:a16="http://schemas.microsoft.com/office/drawing/2014/main" id="{425EEC25-20C4-4529-BF3F-37363E7808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647950" y="3868738"/>
            <a:ext cx="46038" cy="457200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F835793-B745-4380-A0EF-345B7268B4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24000" y="1112838"/>
            <a:ext cx="6629400" cy="4830762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lesson introduces: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Source types processed by AERMOD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AERMOD data input requirements</a:t>
            </a:r>
          </a:p>
          <a:p>
            <a:pPr lvl="1" eaLnBrk="1" hangingPunct="1">
              <a:buFont typeface="Wingdings" panose="05000000000000000000" pitchFamily="2" charset="2"/>
              <a:buChar char="§"/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Meteorology, source parameters, emissions, building data, receptor data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Modeling options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 file format and structure</a:t>
            </a:r>
          </a:p>
          <a:p>
            <a:pPr lvl="1" eaLnBrk="1" hangingPunct="1">
              <a:buFont typeface="Wingdings" panose="05000000000000000000" pitchFamily="2" charset="2"/>
              <a:buChar char="§"/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Pathways and keywords</a:t>
            </a:r>
          </a:p>
          <a:p>
            <a:pPr lvl="1" eaLnBrk="1" hangingPunct="1">
              <a:buFont typeface="Arial" charset="0"/>
              <a:buChar char="–"/>
              <a:defRPr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buFont typeface="Arial" charset="0"/>
              <a:buChar char="–"/>
              <a:defRPr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01EB0EC-D0F6-4F35-8935-29699A6B3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Overview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C2C2C3B-A768-4F79-A9CB-E88D5C5EC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Receptor Pathway Keywords</a:t>
            </a:r>
          </a:p>
        </p:txBody>
      </p:sp>
      <p:sp>
        <p:nvSpPr>
          <p:cNvPr id="76803" name="Content Placeholder 6">
            <a:extLst>
              <a:ext uri="{FF2B5EF4-FFF2-40B4-BE49-F238E27FC236}">
                <a16:creationId xmlns:a16="http://schemas.microsoft.com/office/drawing/2014/main" id="{94C94649-213B-4FED-A0C7-782AFB349A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47800" y="1066800"/>
            <a:ext cx="7467600" cy="5486400"/>
          </a:xfrm>
        </p:spPr>
        <p:txBody>
          <a:bodyPr/>
          <a:lstStyle/>
          <a:p>
            <a:pPr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 DISCCART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discrete locations referenced to a Cartesian system</a:t>
            </a:r>
          </a:p>
          <a:p>
            <a:pPr lvl="2" eaLnBrk="1" hangingPunct="1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DISCCART   	</a:t>
            </a:r>
            <a:r>
              <a:rPr lang="en-US" altLang="en-US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Xcoord</a:t>
            </a:r>
            <a:r>
              <a:rPr lang="en-US" alt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en-US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Ycoord</a:t>
            </a:r>
            <a:r>
              <a:rPr lang="en-US" alt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(</a:t>
            </a:r>
            <a:r>
              <a:rPr lang="en-US" altLang="en-US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Zelev</a:t>
            </a:r>
            <a:r>
              <a:rPr lang="en-US" alt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   (</a:t>
            </a:r>
            <a:r>
              <a:rPr lang="en-US" altLang="en-US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Zhill</a:t>
            </a:r>
            <a:r>
              <a:rPr lang="en-US" alt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   (</a:t>
            </a:r>
            <a:r>
              <a:rPr lang="en-US" altLang="en-US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Zflag</a:t>
            </a:r>
            <a:r>
              <a:rPr lang="en-US" alt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 DISCPOLR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discrete locations referenced to a polar network</a:t>
            </a:r>
          </a:p>
          <a:p>
            <a:pPr lvl="2" eaLnBrk="1" hangingPunct="1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DISCPOLR</a:t>
            </a:r>
            <a:r>
              <a:rPr lang="en-US" alt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	</a:t>
            </a:r>
            <a:r>
              <a:rPr lang="en-US" altLang="en-US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Srcid</a:t>
            </a:r>
            <a:r>
              <a:rPr lang="en-US" alt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en-US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Dist</a:t>
            </a:r>
            <a:r>
              <a:rPr lang="en-US" alt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Direct   (</a:t>
            </a:r>
            <a:r>
              <a:rPr lang="en-US" altLang="en-US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Zelev</a:t>
            </a:r>
            <a:r>
              <a:rPr lang="en-US" alt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   (</a:t>
            </a:r>
            <a:r>
              <a:rPr lang="en-US" altLang="en-US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Zhill</a:t>
            </a:r>
            <a:r>
              <a:rPr lang="en-US" alt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   (</a:t>
            </a:r>
            <a:r>
              <a:rPr lang="en-US" altLang="en-US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Zflag</a:t>
            </a:r>
            <a:r>
              <a:rPr lang="en-US" alt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 </a:t>
            </a:r>
            <a:r>
              <a:rPr lang="en-US" altLang="en-US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INCLUDED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include data from a separate file</a:t>
            </a:r>
          </a:p>
          <a:p>
            <a:pPr lvl="2" eaLnBrk="1" hangingPunct="1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INCLUDED 	</a:t>
            </a:r>
            <a:r>
              <a:rPr lang="en-US" altLang="en-US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RecIncludeFile</a:t>
            </a:r>
            <a:endParaRPr lang="en-US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/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/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E9CBE52-F4A4-4B29-AAB4-CE9960955C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Meteorology Pathway Keywords</a:t>
            </a:r>
          </a:p>
        </p:txBody>
      </p:sp>
      <p:sp>
        <p:nvSpPr>
          <p:cNvPr id="84995" name="Content Placeholder 6">
            <a:extLst>
              <a:ext uri="{FF2B5EF4-FFF2-40B4-BE49-F238E27FC236}">
                <a16:creationId xmlns:a16="http://schemas.microsoft.com/office/drawing/2014/main" id="{A9F41A13-E789-4066-8744-E9406DCDE3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19200" y="1143000"/>
            <a:ext cx="7467600" cy="5486400"/>
          </a:xfrm>
        </p:spPr>
        <p:txBody>
          <a:bodyPr/>
          <a:lstStyle/>
          <a:p>
            <a:pPr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</a:t>
            </a:r>
          </a:p>
          <a:p>
            <a:pPr lvl="1" eaLnBrk="1" hangingPunct="1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US" altLang="en-US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SURFFILE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file with surface-based parameters from AERMET (mandatory) – located in AERMET directory</a:t>
            </a:r>
            <a:endParaRPr lang="en-US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SURFFILE     </a:t>
            </a:r>
            <a:r>
              <a:rPr lang="en-US" alt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Sfcfil</a:t>
            </a:r>
            <a:endParaRPr lang="en-US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US" altLang="en-US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PROFFILE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file with the profiles of atmospheric variables from AERMET (mandatory)</a:t>
            </a: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located in AERMET directory</a:t>
            </a:r>
            <a:endParaRPr lang="en-US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PROFFILE     </a:t>
            </a:r>
            <a:r>
              <a:rPr lang="en-US" alt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Prffil</a:t>
            </a:r>
            <a:endParaRPr lang="en-US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/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buFont typeface="Arial" panose="020B0604020202020204" pitchFamily="34" charset="0"/>
              <a:buNone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`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2EDF754-F9FA-48AB-994B-070E757FB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33338"/>
            <a:ext cx="7467600" cy="623887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Meteorology Pathway Keywords</a:t>
            </a:r>
          </a:p>
        </p:txBody>
      </p:sp>
      <p:sp>
        <p:nvSpPr>
          <p:cNvPr id="87043" name="Content Placeholder 6">
            <a:extLst>
              <a:ext uri="{FF2B5EF4-FFF2-40B4-BE49-F238E27FC236}">
                <a16:creationId xmlns:a16="http://schemas.microsoft.com/office/drawing/2014/main" id="{6AF0CCB9-4BA7-4AED-8B12-7BA5451990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47800" y="762000"/>
            <a:ext cx="7467600" cy="5486400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</a:t>
            </a:r>
          </a:p>
          <a:p>
            <a:pPr lvl="1" eaLnBrk="1" hangingPunct="1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en-US" altLang="en-US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SURFDATA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NWS surface meteorology station information (mandatory)</a:t>
            </a:r>
          </a:p>
          <a:p>
            <a:pPr lvl="2" eaLnBrk="1" hangingPunct="1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SURFDATA    </a:t>
            </a:r>
            <a:r>
              <a:rPr lang="en-US" alt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Stanum</a:t>
            </a: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Year     (Name)     (</a:t>
            </a:r>
            <a:r>
              <a:rPr lang="en-US" alt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Xcoord</a:t>
            </a: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Ycoord</a:t>
            </a: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en-US" altLang="en-US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UAIRDATA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upper air station information (mandatory)</a:t>
            </a:r>
          </a:p>
          <a:p>
            <a:pPr lvl="2" eaLnBrk="1" hangingPunct="1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PROFDATA    </a:t>
            </a:r>
            <a:r>
              <a:rPr lang="en-US" alt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Stanum</a:t>
            </a: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Year     (Name)     (</a:t>
            </a:r>
            <a:r>
              <a:rPr lang="en-US" alt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Xcoord</a:t>
            </a: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Ycoord</a:t>
            </a: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en-US" altLang="en-US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SITEDATA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surface meteorology station information (optional)</a:t>
            </a:r>
          </a:p>
          <a:p>
            <a:pPr lvl="2" eaLnBrk="1" hangingPunct="1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SITEDATA      </a:t>
            </a:r>
            <a:r>
              <a:rPr lang="en-US" alt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Stanum</a:t>
            </a: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Year     (Name)     (</a:t>
            </a:r>
            <a:r>
              <a:rPr lang="en-US" alt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Xcoord</a:t>
            </a: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Ycoord</a:t>
            </a: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3A4B7C4-5021-4557-AA81-0E7546977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Meteorology Pathway Keywords</a:t>
            </a:r>
          </a:p>
        </p:txBody>
      </p:sp>
      <p:sp>
        <p:nvSpPr>
          <p:cNvPr id="45059" name="Content Placeholder 6">
            <a:extLst>
              <a:ext uri="{FF2B5EF4-FFF2-40B4-BE49-F238E27FC236}">
                <a16:creationId xmlns:a16="http://schemas.microsoft.com/office/drawing/2014/main" id="{B9594247-B2B9-4592-B895-79AEF4F872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143000"/>
            <a:ext cx="8077200" cy="5486400"/>
          </a:xfrm>
        </p:spPr>
        <p:txBody>
          <a:bodyPr/>
          <a:lstStyle/>
          <a:p>
            <a:pPr eaLnBrk="1" hangingPunct="1">
              <a:spcBef>
                <a:spcPts val="1200"/>
              </a:spcBef>
              <a:buFont typeface="Wingdings" pitchFamily="2" charset="2"/>
              <a:buChar char="Ø"/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</a:t>
            </a:r>
          </a:p>
          <a:p>
            <a:pPr marL="741363" lvl="1" indent="-342900" eaLnBrk="1" hangingPunct="1">
              <a:spcBef>
                <a:spcPts val="1800"/>
              </a:spcBef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STARTEND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specifies the start and end date to process; the default is to process all meteorological data (optional)</a:t>
            </a:r>
          </a:p>
          <a:p>
            <a:pPr marL="1093788" lvl="2" indent="-285750" eaLnBrk="1" hangingPunct="1">
              <a:spcBef>
                <a:spcPts val="120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STARTEND  </a:t>
            </a:r>
            <a:r>
              <a:rPr 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Strtyr  Strtmn  Strtdy  (Strthr)  Endyr  Endmn  Enddy  (Endhr)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1363" lvl="1" indent="-342900" eaLnBrk="1" hangingPunct="1">
              <a:spcBef>
                <a:spcPts val="1800"/>
              </a:spcBef>
              <a:buFont typeface="Wingdings" panose="05000000000000000000" pitchFamily="2" charset="2"/>
              <a:buChar char="§"/>
              <a:defRPr/>
            </a:pPr>
            <a:r>
              <a:rPr lang="en-US" sz="20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PROFBASE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base elevation to use for computations of the potential temperature profile (in meters) (optional)</a:t>
            </a:r>
          </a:p>
          <a:p>
            <a:pPr marL="1093788" lvl="2" indent="-285750" eaLnBrk="1" hangingPunct="1">
              <a:spcBef>
                <a:spcPts val="120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PROFBASE  </a:t>
            </a:r>
            <a:r>
              <a:rPr 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BaseElev  (Units)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buFont typeface="Arial" charset="0"/>
              <a:buNone/>
              <a:defRPr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670E35A-7C8C-4395-B75D-FE785DD964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Output Pathway Keywords</a:t>
            </a:r>
          </a:p>
        </p:txBody>
      </p:sp>
      <p:sp>
        <p:nvSpPr>
          <p:cNvPr id="95235" name="Content Placeholder 6">
            <a:extLst>
              <a:ext uri="{FF2B5EF4-FFF2-40B4-BE49-F238E27FC236}">
                <a16:creationId xmlns:a16="http://schemas.microsoft.com/office/drawing/2014/main" id="{7ABFBAD9-7D3D-42D4-8F89-4D1260F40B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25296" y="1219200"/>
            <a:ext cx="7467600" cy="5486400"/>
          </a:xfrm>
        </p:spPr>
        <p:txBody>
          <a:bodyPr/>
          <a:lstStyle/>
          <a:p>
            <a:pPr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sz="18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RECTABLE</a:t>
            </a: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provides the highest, second highest and third highest values, etc., by receptor.(optional)</a:t>
            </a:r>
            <a:r>
              <a:rPr lang="en-US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is found in the AERMOD.OUT file</a:t>
            </a:r>
            <a:endParaRPr lang="en-US" altLang="en-US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eaLnBrk="1" hangingPunct="1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RECTABLE </a:t>
            </a:r>
            <a:r>
              <a:rPr lang="en-US" alt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Aveper</a:t>
            </a:r>
            <a:r>
              <a:rPr lang="en-US" alt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List of </a:t>
            </a:r>
            <a:r>
              <a:rPr lang="en-US" alt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Highes</a:t>
            </a:r>
            <a:endParaRPr lang="en-US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  <a:defRPr/>
            </a:pPr>
            <a:r>
              <a:rPr lang="en-US" altLang="en-US" sz="18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MAXTABLE</a:t>
            </a: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provides a table of the overall 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maximum “n” </a:t>
            </a: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number 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of values (</a:t>
            </a: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optional) – </a:t>
            </a:r>
            <a:r>
              <a:rPr lang="en-US" altLang="en-US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found in the AERMOD.OUT file</a:t>
            </a:r>
            <a:endParaRPr lang="en-US" altLang="en-US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eaLnBrk="1" hangingPunct="1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MAXTABLE  </a:t>
            </a:r>
            <a:r>
              <a:rPr lang="en-US" alt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Aveper</a:t>
            </a:r>
            <a:r>
              <a:rPr lang="en-US" alt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Maxnum</a:t>
            </a:r>
            <a:endParaRPr lang="en-US" altLang="en-US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spcBef>
                <a:spcPts val="1800"/>
              </a:spcBef>
              <a:buFont typeface="Wingdings" panose="05000000000000000000" pitchFamily="2" charset="2"/>
              <a:buChar char="§"/>
              <a:defRPr/>
            </a:pPr>
            <a:r>
              <a:rPr lang="en-US" altLang="en-US" sz="18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SUMMFILE</a:t>
            </a: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a significantly shorter version of the AERMOD.OUT file except the values at all receptors for all source groups is not output</a:t>
            </a:r>
            <a:endParaRPr lang="en-US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eaLnBrk="1" hangingPunct="1">
              <a:spcBef>
                <a:spcPts val="1200"/>
              </a:spcBef>
              <a:buFont typeface="Courier New" panose="02070309020205020404" pitchFamily="49" charset="0"/>
              <a:buChar char="o"/>
              <a:defRPr/>
            </a:pP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SUMMFILE  </a:t>
            </a:r>
            <a:r>
              <a:rPr lang="en-US" alt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SummFilnam</a:t>
            </a:r>
            <a:r>
              <a:rPr lang="en-US" alt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  <a:defRPr/>
            </a:pPr>
            <a:r>
              <a:rPr lang="en-US" altLang="en-US" sz="18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PLOTFILE</a:t>
            </a: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output file based on the averaging period and high value useful for plotting results (optional)</a:t>
            </a:r>
          </a:p>
          <a:p>
            <a:pPr lvl="2" eaLnBrk="1" hangingPunct="1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PLOTFILE  </a:t>
            </a:r>
            <a:r>
              <a:rPr lang="en-US" alt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Aveper</a:t>
            </a:r>
            <a:r>
              <a:rPr lang="en-US" alt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GrpID</a:t>
            </a:r>
            <a:r>
              <a:rPr lang="en-US" alt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Hivalu</a:t>
            </a:r>
            <a:r>
              <a:rPr lang="en-US" alt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Filnam</a:t>
            </a:r>
            <a:r>
              <a:rPr lang="en-US" alt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(</a:t>
            </a:r>
            <a:r>
              <a:rPr lang="en-US" alt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Funit</a:t>
            </a:r>
            <a:r>
              <a:rPr lang="en-US" alt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eaLnBrk="1" hangingPunct="1">
              <a:spcBef>
                <a:spcPts val="1200"/>
              </a:spcBef>
              <a:buFont typeface="Courier New" panose="02070309020205020404" pitchFamily="49" charset="0"/>
              <a:buChar char="o"/>
              <a:defRPr/>
            </a:pPr>
            <a:endParaRPr lang="en-US" altLang="en-US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eaLnBrk="1" hangingPunct="1">
              <a:spcBef>
                <a:spcPts val="600"/>
              </a:spcBef>
              <a:buFont typeface="Courier New" panose="02070309020205020404" pitchFamily="49" charset="0"/>
              <a:buChar char="o"/>
              <a:defRPr/>
            </a:pPr>
            <a:endParaRPr lang="en-US" altLang="en-US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eaLnBrk="1" hangingPunct="1">
              <a:buFont typeface="Courier New" panose="02070309020205020404" pitchFamily="49" charset="0"/>
              <a:buChar char="o"/>
            </a:pPr>
            <a:endParaRPr lang="en-US" altLang="en-US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/>
            <a:endParaRPr lang="en-US" alt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/>
            <a:endParaRPr lang="en-US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buFont typeface="Arial" panose="020B0604020202020204" pitchFamily="34" charset="0"/>
              <a:buNone/>
            </a:pPr>
            <a:endParaRPr lang="en-US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354" name="Picture 1026" descr="C:\WINDOWS\Desktop\AERMIC_08_06_01_Presentations\Presentations\flow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313" y="0"/>
            <a:ext cx="9144000" cy="6846888"/>
          </a:xfrm>
          <a:prstGeom prst="rect">
            <a:avLst/>
          </a:prstGeom>
          <a:noFill/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D724100-7BF1-441E-9F55-E60931254975}"/>
              </a:ext>
            </a:extLst>
          </p:cNvPr>
          <p:cNvSpPr/>
          <p:nvPr/>
        </p:nvSpPr>
        <p:spPr>
          <a:xfrm>
            <a:off x="3621932" y="1753726"/>
            <a:ext cx="1498060" cy="4085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AERSURFACE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5E76EF1-3867-4EE1-9953-B47FC748BF82}"/>
              </a:ext>
            </a:extLst>
          </p:cNvPr>
          <p:cNvCxnSpPr>
            <a:cxnSpLocks/>
          </p:cNvCxnSpPr>
          <p:nvPr/>
        </p:nvCxnSpPr>
        <p:spPr>
          <a:xfrm flipH="1">
            <a:off x="3190672" y="2023353"/>
            <a:ext cx="431260" cy="19260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A7CA4C0A-5BF4-447E-90C1-B2531530E0A1}"/>
              </a:ext>
            </a:extLst>
          </p:cNvPr>
          <p:cNvSpPr/>
          <p:nvPr/>
        </p:nvSpPr>
        <p:spPr>
          <a:xfrm>
            <a:off x="205091" y="1549996"/>
            <a:ext cx="1498060" cy="4085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AERMINUTE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574C1CD-C718-40AE-8309-19D1DC23017C}"/>
              </a:ext>
            </a:extLst>
          </p:cNvPr>
          <p:cNvCxnSpPr>
            <a:cxnSpLocks/>
          </p:cNvCxnSpPr>
          <p:nvPr/>
        </p:nvCxnSpPr>
        <p:spPr>
          <a:xfrm>
            <a:off x="1483746" y="1958007"/>
            <a:ext cx="0" cy="25795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7C6CE070-956A-4D2B-A922-B7DE889BF97B}"/>
              </a:ext>
            </a:extLst>
          </p:cNvPr>
          <p:cNvSpPr/>
          <p:nvPr/>
        </p:nvSpPr>
        <p:spPr>
          <a:xfrm>
            <a:off x="7574601" y="1418150"/>
            <a:ext cx="1364308" cy="4085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B0F0"/>
                </a:solidFill>
              </a:rPr>
              <a:t>DEM DATA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9427542-140A-4E18-8DF0-D51BCE741A39}"/>
              </a:ext>
            </a:extLst>
          </p:cNvPr>
          <p:cNvCxnSpPr>
            <a:cxnSpLocks/>
          </p:cNvCxnSpPr>
          <p:nvPr/>
        </p:nvCxnSpPr>
        <p:spPr>
          <a:xfrm flipH="1">
            <a:off x="7740869" y="1823193"/>
            <a:ext cx="152735" cy="20016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48863A22-7C4C-4831-A495-46327EC152BA}"/>
              </a:ext>
            </a:extLst>
          </p:cNvPr>
          <p:cNvSpPr/>
          <p:nvPr/>
        </p:nvSpPr>
        <p:spPr>
          <a:xfrm>
            <a:off x="7587573" y="3799298"/>
            <a:ext cx="1186776" cy="42250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BPIPPRM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B08FD2D-EAF4-4CB9-A831-36567FD3B13D}"/>
              </a:ext>
            </a:extLst>
          </p:cNvPr>
          <p:cNvCxnSpPr>
            <a:cxnSpLocks/>
          </p:cNvCxnSpPr>
          <p:nvPr/>
        </p:nvCxnSpPr>
        <p:spPr>
          <a:xfrm>
            <a:off x="7856706" y="4221804"/>
            <a:ext cx="0" cy="85603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CF2EF80-CC01-43D8-A679-4550BCCB39E8}"/>
              </a:ext>
            </a:extLst>
          </p:cNvPr>
          <p:cNvCxnSpPr>
            <a:cxnSpLocks/>
          </p:cNvCxnSpPr>
          <p:nvPr/>
        </p:nvCxnSpPr>
        <p:spPr>
          <a:xfrm>
            <a:off x="3406302" y="1418150"/>
            <a:ext cx="215630" cy="33557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E0D5F2CD-32AC-443E-81EF-F6AD097589C3}"/>
              </a:ext>
            </a:extLst>
          </p:cNvPr>
          <p:cNvSpPr/>
          <p:nvPr/>
        </p:nvSpPr>
        <p:spPr>
          <a:xfrm>
            <a:off x="3190672" y="955145"/>
            <a:ext cx="2297961" cy="4535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B0F0"/>
                </a:solidFill>
              </a:rPr>
              <a:t>LAND USE, CANOPY &amp; I</a:t>
            </a:r>
            <a:r>
              <a:rPr lang="en-US" sz="1400" i="1" dirty="0">
                <a:solidFill>
                  <a:srgbClr val="00B0F0"/>
                </a:solidFill>
              </a:rPr>
              <a:t>MPERVIOU</a:t>
            </a:r>
            <a:r>
              <a:rPr lang="en-US" sz="1400" dirty="0">
                <a:solidFill>
                  <a:srgbClr val="00B0F0"/>
                </a:solidFill>
              </a:rPr>
              <a:t>S SURFACE DATA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0E7EAB7-6187-4EB7-93E5-F8002299E6B3}"/>
              </a:ext>
            </a:extLst>
          </p:cNvPr>
          <p:cNvCxnSpPr>
            <a:cxnSpLocks/>
          </p:cNvCxnSpPr>
          <p:nvPr/>
        </p:nvCxnSpPr>
        <p:spPr>
          <a:xfrm>
            <a:off x="472966" y="1312404"/>
            <a:ext cx="312459" cy="23759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95588DC1-BB62-4AE4-887D-0DA7EF998D24}"/>
              </a:ext>
            </a:extLst>
          </p:cNvPr>
          <p:cNvSpPr/>
          <p:nvPr/>
        </p:nvSpPr>
        <p:spPr>
          <a:xfrm>
            <a:off x="6313" y="828223"/>
            <a:ext cx="1589023" cy="4535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B0F0"/>
                </a:solidFill>
              </a:rPr>
              <a:t>1 MINUTE ASOS DATA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>
            <a:extLst>
              <a:ext uri="{FF2B5EF4-FFF2-40B4-BE49-F238E27FC236}">
                <a16:creationId xmlns:a16="http://schemas.microsoft.com/office/drawing/2014/main" id="{5AF2E882-1E14-46ED-8881-9279501353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52600" y="1066800"/>
            <a:ext cx="5943600" cy="5629428"/>
          </a:xfrm>
        </p:spPr>
        <p:txBody>
          <a:bodyPr/>
          <a:lstStyle/>
          <a:p>
            <a:pPr marL="282575" indent="-282575" eaLnBrk="1" hangingPunct="1">
              <a:spcBef>
                <a:spcPts val="2013"/>
              </a:spcBef>
              <a:buFont typeface="Arial" pitchFamily="34" charset="0"/>
              <a:buNone/>
              <a:defRPr/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AERMOD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Source Types:</a:t>
            </a:r>
          </a:p>
          <a:p>
            <a:pPr eaLnBrk="1" hangingPunct="1">
              <a:spcBef>
                <a:spcPts val="2013"/>
              </a:spcBef>
              <a:buFont typeface="Wingdings" panose="05000000000000000000" pitchFamily="2" charset="2"/>
              <a:buChar char="Ø"/>
              <a:defRPr/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Point</a:t>
            </a:r>
          </a:p>
          <a:p>
            <a:pPr eaLnBrk="1" hangingPunct="1">
              <a:spcBef>
                <a:spcPts val="2013"/>
              </a:spcBef>
              <a:buFont typeface="Wingdings" panose="05000000000000000000" pitchFamily="2" charset="2"/>
              <a:buChar char="Ø"/>
              <a:defRPr/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Area</a:t>
            </a:r>
          </a:p>
          <a:p>
            <a:pPr eaLnBrk="1" hangingPunct="1">
              <a:spcBef>
                <a:spcPts val="2013"/>
              </a:spcBef>
              <a:buFont typeface="Wingdings" panose="05000000000000000000" pitchFamily="2" charset="2"/>
              <a:buChar char="Ø"/>
              <a:defRPr/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Volume</a:t>
            </a:r>
          </a:p>
          <a:p>
            <a:pPr eaLnBrk="1" hangingPunct="1">
              <a:spcBef>
                <a:spcPts val="2013"/>
              </a:spcBef>
              <a:buFont typeface="Wingdings" panose="05000000000000000000" pitchFamily="2" charset="2"/>
              <a:buChar char="Ø"/>
              <a:defRPr/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Line</a:t>
            </a:r>
          </a:p>
          <a:p>
            <a:pPr eaLnBrk="1" hangingPunct="1">
              <a:spcBef>
                <a:spcPts val="2013"/>
              </a:spcBef>
              <a:buFont typeface="Wingdings" panose="05000000000000000000" pitchFamily="2" charset="2"/>
              <a:buChar char="Ø"/>
              <a:defRPr/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RLINE—Now a regulatory option</a:t>
            </a:r>
          </a:p>
          <a:p>
            <a:pPr eaLnBrk="1" hangingPunct="1">
              <a:spcBef>
                <a:spcPts val="2013"/>
              </a:spcBef>
              <a:buFont typeface="Wingdings" panose="05000000000000000000" pitchFamily="2" charset="2"/>
              <a:buChar char="Ø"/>
              <a:defRPr/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RLINEXT—Alpha option</a:t>
            </a:r>
          </a:p>
          <a:p>
            <a:pPr eaLnBrk="1" hangingPunct="1">
              <a:spcBef>
                <a:spcPts val="2013"/>
              </a:spcBef>
              <a:buFont typeface="Wingdings" panose="05000000000000000000" pitchFamily="2" charset="2"/>
              <a:buChar char="Ø"/>
              <a:defRPr/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Buoyant Line</a:t>
            </a:r>
          </a:p>
          <a:p>
            <a:pPr eaLnBrk="1" hangingPunct="1">
              <a:spcBef>
                <a:spcPts val="2013"/>
              </a:spcBef>
              <a:buFont typeface="Wingdings" panose="05000000000000000000" pitchFamily="2" charset="2"/>
              <a:buChar char="Ø"/>
              <a:defRPr/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Open Pit</a:t>
            </a:r>
          </a:p>
          <a:p>
            <a:pPr eaLnBrk="1" hangingPunct="1">
              <a:spcBef>
                <a:spcPts val="2013"/>
              </a:spcBef>
              <a:buFont typeface="Wingdings" panose="05000000000000000000" pitchFamily="2" charset="2"/>
              <a:buChar char="Ø"/>
              <a:defRPr/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Offshore Release – CORE now in AERMET</a:t>
            </a:r>
          </a:p>
          <a:p>
            <a:pPr marL="282575" indent="-282575" eaLnBrk="1" hangingPunct="1">
              <a:spcBef>
                <a:spcPts val="2013"/>
              </a:spcBef>
              <a:buFont typeface="Wingdings" panose="05000000000000000000" pitchFamily="2" charset="2"/>
              <a:buChar char="§"/>
              <a:defRPr/>
            </a:pPr>
            <a:endParaRPr lang="en-US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072FFB9-BE34-416A-A8E7-8F53C6266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Source Types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99FCDD3-37B3-4724-9E20-4DDAC2564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Source Types</a:t>
            </a:r>
          </a:p>
        </p:txBody>
      </p:sp>
      <p:sp>
        <p:nvSpPr>
          <p:cNvPr id="15363" name="Content Placeholder 6">
            <a:extLst>
              <a:ext uri="{FF2B5EF4-FFF2-40B4-BE49-F238E27FC236}">
                <a16:creationId xmlns:a16="http://schemas.microsoft.com/office/drawing/2014/main" id="{11102E58-48C4-4CAD-B497-66373B08F9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47800" y="1143000"/>
            <a:ext cx="7239000" cy="5486400"/>
          </a:xfrm>
        </p:spPr>
        <p:txBody>
          <a:bodyPr/>
          <a:lstStyle/>
          <a:p>
            <a:pPr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Point/stationary—stacks and isolated vents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Point (POINT)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Capped point (POINTCAP)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Horizontal (POINTHOR)</a:t>
            </a:r>
          </a:p>
          <a:p>
            <a:pPr eaLnBrk="1" hangingPunct="1"/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5" name="Picture 3" descr="An image of smoke plumes coming out of smokestacks.">
            <a:extLst>
              <a:ext uri="{FF2B5EF4-FFF2-40B4-BE49-F238E27FC236}">
                <a16:creationId xmlns:a16="http://schemas.microsoft.com/office/drawing/2014/main" id="{A384E63F-305B-4EA7-93DD-1A6E0495C5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260725"/>
            <a:ext cx="1935163" cy="199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4" descr="An image of a metal fence.">
            <a:extLst>
              <a:ext uri="{FF2B5EF4-FFF2-40B4-BE49-F238E27FC236}">
                <a16:creationId xmlns:a16="http://schemas.microsoft.com/office/drawing/2014/main" id="{5C8E9AFF-DAB3-42A5-B670-5786DF8ECD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3962400"/>
            <a:ext cx="2003425" cy="215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5" descr="An image of a metal smokestack on a roof.">
            <a:extLst>
              <a:ext uri="{FF2B5EF4-FFF2-40B4-BE49-F238E27FC236}">
                <a16:creationId xmlns:a16="http://schemas.microsoft.com/office/drawing/2014/main" id="{B1A61217-C519-49CA-B15C-05C1305D25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743200"/>
            <a:ext cx="2705100" cy="203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2F8D234-6433-451F-AE3C-11A4B4F1D1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Source Types</a:t>
            </a:r>
          </a:p>
        </p:txBody>
      </p:sp>
      <p:sp>
        <p:nvSpPr>
          <p:cNvPr id="17411" name="Content Placeholder 6">
            <a:extLst>
              <a:ext uri="{FF2B5EF4-FFF2-40B4-BE49-F238E27FC236}">
                <a16:creationId xmlns:a16="http://schemas.microsoft.com/office/drawing/2014/main" id="{D7F7773F-9645-45AA-B5C3-2603CB5007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71600" y="1143000"/>
            <a:ext cx="7239000" cy="5486400"/>
          </a:xfrm>
        </p:spPr>
        <p:txBody>
          <a:bodyPr/>
          <a:lstStyle/>
          <a:p>
            <a:pPr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Area—low-level and ground releases with no plume rise such as lagoons, storage piles, and mine tailings</a:t>
            </a:r>
          </a:p>
          <a:p>
            <a:pPr lvl="1" eaLnBrk="1" hangingPunct="1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Rectangular (AREA)</a:t>
            </a:r>
          </a:p>
          <a:p>
            <a:pPr lvl="1" eaLnBrk="1" hangingPunct="1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Irregular polygon (AREAPOLY)</a:t>
            </a:r>
          </a:p>
          <a:p>
            <a:pPr lvl="1" eaLnBrk="1" hangingPunct="1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Circular (AREACIRC)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DA93CAB-E941-4DA8-8677-005B5A2C7B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Source Types</a:t>
            </a:r>
          </a:p>
        </p:txBody>
      </p:sp>
      <p:sp>
        <p:nvSpPr>
          <p:cNvPr id="19459" name="Content Placeholder 6">
            <a:extLst>
              <a:ext uri="{FF2B5EF4-FFF2-40B4-BE49-F238E27FC236}">
                <a16:creationId xmlns:a16="http://schemas.microsoft.com/office/drawing/2014/main" id="{8D1E1F1D-0D67-40AE-AC8F-C768C3B6A4F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47800" y="1143000"/>
            <a:ext cx="7239000" cy="5486400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Volume—building roof monitors; windows, and other openings considered as a single source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Line—roadways, rail lines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Open Pit—surface mining sites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Buoyant Line – </a:t>
            </a:r>
            <a:r>
              <a:rPr lang="en-US" alt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e,g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Aluminum smelter roof monitor emissions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Off-Shore Releases:</a:t>
            </a:r>
          </a:p>
          <a:p>
            <a:pPr lvl="1" eaLnBrk="1" hangingPunct="1">
              <a:buFont typeface="Wingdings" panose="05000000000000000000" pitchFamily="2" charset="2"/>
              <a:buChar char="§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Core now in AERMOD</a:t>
            </a:r>
          </a:p>
          <a:p>
            <a:pPr lvl="1" eaLnBrk="1" hangingPunct="1">
              <a:buFont typeface="Wingdings" panose="05000000000000000000" pitchFamily="2" charset="2"/>
              <a:buChar char="§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Downwash from off-shore platforms</a:t>
            </a:r>
          </a:p>
          <a:p>
            <a:pPr lvl="1" eaLnBrk="1" hangingPunct="1">
              <a:buFont typeface="Wingdings" panose="05000000000000000000" pitchFamily="2" charset="2"/>
              <a:buChar char="§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Impact on-shore - TIBL</a:t>
            </a:r>
          </a:p>
          <a:p>
            <a:pPr eaLnBrk="1" hangingPunct="1">
              <a:buFont typeface="Wingdings" pitchFamily="2" charset="2"/>
              <a:buChar char="Ø"/>
            </a:pP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/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/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/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/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/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539B7CF-918B-4948-8B8D-E4B2447E59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144463"/>
            <a:ext cx="7467600" cy="625475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Input</a:t>
            </a:r>
          </a:p>
        </p:txBody>
      </p:sp>
      <p:sp>
        <p:nvSpPr>
          <p:cNvPr id="21507" name="Content Placeholder 6">
            <a:extLst>
              <a:ext uri="{FF2B5EF4-FFF2-40B4-BE49-F238E27FC236}">
                <a16:creationId xmlns:a16="http://schemas.microsoft.com/office/drawing/2014/main" id="{DC84470C-2E92-4FF1-9916-2161D67DFA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43000" y="1066800"/>
            <a:ext cx="7543800" cy="6038850"/>
          </a:xfrm>
        </p:spPr>
        <p:txBody>
          <a:bodyPr/>
          <a:lstStyle/>
          <a:p>
            <a:pPr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Meteorology – from AERMET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Boundary layer parameters calculated by AERMET (.</a:t>
            </a:r>
            <a:r>
              <a:rPr lang="en-US" alt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sfc</a:t>
            </a: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Profile of atmospheric variables (.</a:t>
            </a:r>
            <a:r>
              <a:rPr lang="en-US" alt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pfl</a:t>
            </a: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eaLnBrk="1" hangingPunct="1"/>
            <a:endParaRPr lang="en-US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PTI_Template_AIR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8C0CF28EF51534B8C8882D09B913146" ma:contentTypeVersion="11" ma:contentTypeDescription="Create a new document." ma:contentTypeScope="" ma:versionID="12ccd4f305eb12180e9335c10773518d">
  <xsd:schema xmlns:xsd="http://www.w3.org/2001/XMLSchema" xmlns:xs="http://www.w3.org/2001/XMLSchema" xmlns:p="http://schemas.microsoft.com/office/2006/metadata/properties" xmlns:ns2="df525fa7-169b-46a1-8371-f21838c3498e" xmlns:ns3="a946c7e2-e968-47fa-b743-9bb460e7e0dc" targetNamespace="http://schemas.microsoft.com/office/2006/metadata/properties" ma:root="true" ma:fieldsID="4a897ec66a9fa50de6d2c11d8751a140" ns2:_="" ns3:_="">
    <xsd:import namespace="df525fa7-169b-46a1-8371-f21838c3498e"/>
    <xsd:import namespace="a946c7e2-e968-47fa-b743-9bb460e7e0d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525fa7-169b-46a1-8371-f21838c349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46c7e2-e968-47fa-b743-9bb460e7e0dc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B24CA7D-1F15-4BB7-9037-C05A1E8087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2DA2E70-9853-4007-A714-B87354DCE4E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f525fa7-169b-46a1-8371-f21838c3498e"/>
    <ds:schemaRef ds:uri="a946c7e2-e968-47fa-b743-9bb460e7e0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APTI_Template_AIR</Template>
  <TotalTime>8011</TotalTime>
  <Words>1976</Words>
  <Application>Microsoft Office PowerPoint</Application>
  <PresentationFormat>On-screen Show (4:3)</PresentationFormat>
  <Paragraphs>320</Paragraphs>
  <Slides>34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1" baseType="lpstr">
      <vt:lpstr>Arial</vt:lpstr>
      <vt:lpstr>Calibri</vt:lpstr>
      <vt:lpstr>Courier New</vt:lpstr>
      <vt:lpstr>Times New Roman</vt:lpstr>
      <vt:lpstr>Trebuchet MS</vt:lpstr>
      <vt:lpstr>Wingdings</vt:lpstr>
      <vt:lpstr>APTI_Template_AIR</vt:lpstr>
      <vt:lpstr>AERMOD Setup</vt:lpstr>
      <vt:lpstr>Learning Objectives</vt:lpstr>
      <vt:lpstr>Overview</vt:lpstr>
      <vt:lpstr>PowerPoint Presentation</vt:lpstr>
      <vt:lpstr>Source Types</vt:lpstr>
      <vt:lpstr>Source Types</vt:lpstr>
      <vt:lpstr>Source Types</vt:lpstr>
      <vt:lpstr>Source Types</vt:lpstr>
      <vt:lpstr>Data Input</vt:lpstr>
      <vt:lpstr>Data Input</vt:lpstr>
      <vt:lpstr>Data Input</vt:lpstr>
      <vt:lpstr>Data Input</vt:lpstr>
      <vt:lpstr>Data Input</vt:lpstr>
      <vt:lpstr>Modeling Options</vt:lpstr>
      <vt:lpstr>Modeling Options</vt:lpstr>
      <vt:lpstr>New Regulatory Modeling Options That Were Beta Options prior to ver. 24142</vt:lpstr>
      <vt:lpstr>New Regulatory Modeling Options That Were Beta Options prior to ver. 24142</vt:lpstr>
      <vt:lpstr>Modeling Options</vt:lpstr>
      <vt:lpstr>Modeling for the NAAQS: SO2</vt:lpstr>
      <vt:lpstr>NAAQS Compliance: 1-Hour SO2 Standard</vt:lpstr>
      <vt:lpstr>Procedure for Finding the 99th Percentile Averaged over 3 yrs.</vt:lpstr>
      <vt:lpstr>Control File Structure</vt:lpstr>
      <vt:lpstr>Control Pathway Keywords</vt:lpstr>
      <vt:lpstr>Control Pathway Keywords</vt:lpstr>
      <vt:lpstr>Source Pathway Keywords</vt:lpstr>
      <vt:lpstr>Source Pathway Keywords</vt:lpstr>
      <vt:lpstr>Source Pathway Keywords</vt:lpstr>
      <vt:lpstr>Receptor Pathway Keywords</vt:lpstr>
      <vt:lpstr>Receptor Pathway Keywords</vt:lpstr>
      <vt:lpstr>Receptor Pathway Keywords</vt:lpstr>
      <vt:lpstr>Meteorology Pathway Keywords</vt:lpstr>
      <vt:lpstr>Meteorology Pathway Keywords</vt:lpstr>
      <vt:lpstr>Meteorology Pathway Keywords</vt:lpstr>
      <vt:lpstr>Output Pathway Keywords</vt:lpstr>
    </vt:vector>
  </TitlesOfParts>
  <Company>Amec Plc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james.paumier</dc:creator>
  <dc:description>Air PowerPoint Template - General Distribution</dc:description>
  <cp:lastModifiedBy>Alan Cimorelli</cp:lastModifiedBy>
  <cp:revision>838</cp:revision>
  <cp:lastPrinted>2021-07-03T17:58:54Z</cp:lastPrinted>
  <dcterms:created xsi:type="dcterms:W3CDTF">2013-08-29T20:41:52Z</dcterms:created>
  <dcterms:modified xsi:type="dcterms:W3CDTF">2025-02-01T19:22:24Z</dcterms:modified>
</cp:coreProperties>
</file>